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sldIdLst>
    <p:sldId id="271" r:id="rId5"/>
    <p:sldId id="270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6" r:id="rId19"/>
    <p:sldId id="295" r:id="rId20"/>
    <p:sldId id="288" r:id="rId21"/>
    <p:sldId id="296" r:id="rId22"/>
    <p:sldId id="290" r:id="rId23"/>
    <p:sldId id="297" r:id="rId24"/>
    <p:sldId id="292" r:id="rId25"/>
    <p:sldId id="298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3768"/>
    <a:srgbClr val="E4A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2" autoAdjust="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34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C2082C-C27D-43C3-9EA1-22C0953FE28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ED5F4F-14B3-493D-B956-1531F98996B5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/>
            <a:t>Evaluation Overview and Activities to Date</a:t>
          </a:r>
          <a:endParaRPr lang="en-US" dirty="0"/>
        </a:p>
      </dgm:t>
    </dgm:pt>
    <dgm:pt modelId="{B3C40344-E29C-46BF-9C9B-1886E190D404}" type="parTrans" cxnId="{3C7FF5E8-2E7E-4986-A6A2-EB8A1CED02D1}">
      <dgm:prSet/>
      <dgm:spPr/>
      <dgm:t>
        <a:bodyPr/>
        <a:lstStyle/>
        <a:p>
          <a:endParaRPr lang="en-US"/>
        </a:p>
      </dgm:t>
    </dgm:pt>
    <dgm:pt modelId="{FDC54A59-AB0E-440B-BA1A-92C9EE190193}" type="sibTrans" cxnId="{3C7FF5E8-2E7E-4986-A6A2-EB8A1CED02D1}">
      <dgm:prSet/>
      <dgm:spPr/>
      <dgm:t>
        <a:bodyPr/>
        <a:lstStyle/>
        <a:p>
          <a:endParaRPr lang="en-US"/>
        </a:p>
      </dgm:t>
    </dgm:pt>
    <dgm:pt modelId="{EB39B87E-929A-4C5A-9DB2-BF6BB4B6F124}">
      <dgm:prSet phldrT="[Text]"/>
      <dgm:spPr/>
      <dgm:t>
        <a:bodyPr/>
        <a:lstStyle/>
        <a:p>
          <a:r>
            <a:rPr lang="en-US" dirty="0" smtClean="0"/>
            <a:t>Dashboard Reporting Template</a:t>
          </a:r>
          <a:endParaRPr lang="en-US" dirty="0"/>
        </a:p>
      </dgm:t>
    </dgm:pt>
    <dgm:pt modelId="{6C7F930C-955F-458F-B082-99E2F14C8FB3}" type="parTrans" cxnId="{742EEFB8-BFF6-45AD-AA92-3A75BF8351C3}">
      <dgm:prSet/>
      <dgm:spPr/>
      <dgm:t>
        <a:bodyPr/>
        <a:lstStyle/>
        <a:p>
          <a:endParaRPr lang="en-US"/>
        </a:p>
      </dgm:t>
    </dgm:pt>
    <dgm:pt modelId="{68344A0D-0909-4800-B938-6C25829D9B8A}" type="sibTrans" cxnId="{742EEFB8-BFF6-45AD-AA92-3A75BF8351C3}">
      <dgm:prSet/>
      <dgm:spPr/>
      <dgm:t>
        <a:bodyPr/>
        <a:lstStyle/>
        <a:p>
          <a:endParaRPr lang="en-US"/>
        </a:p>
      </dgm:t>
    </dgm:pt>
    <dgm:pt modelId="{6DF0AB7E-4072-4CA3-AA67-0576578AFD3E}">
      <dgm:prSet phldrT="[Text]"/>
      <dgm:spPr/>
      <dgm:t>
        <a:bodyPr/>
        <a:lstStyle/>
        <a:p>
          <a:r>
            <a:rPr lang="en-US" dirty="0" smtClean="0"/>
            <a:t>Public Comment</a:t>
          </a:r>
          <a:endParaRPr lang="en-US" dirty="0"/>
        </a:p>
      </dgm:t>
    </dgm:pt>
    <dgm:pt modelId="{D90ECC15-811C-4A13-A75B-24919F1CF79E}" type="parTrans" cxnId="{1C2308BE-C840-4F4F-8FA6-AEA90A9A594D}">
      <dgm:prSet/>
      <dgm:spPr/>
      <dgm:t>
        <a:bodyPr/>
        <a:lstStyle/>
        <a:p>
          <a:endParaRPr lang="en-US"/>
        </a:p>
      </dgm:t>
    </dgm:pt>
    <dgm:pt modelId="{1536DED8-224B-49B1-B4B1-587F5FF9CEFE}" type="sibTrans" cxnId="{1C2308BE-C840-4F4F-8FA6-AEA90A9A594D}">
      <dgm:prSet/>
      <dgm:spPr/>
      <dgm:t>
        <a:bodyPr/>
        <a:lstStyle/>
        <a:p>
          <a:endParaRPr lang="en-US"/>
        </a:p>
      </dgm:t>
    </dgm:pt>
    <dgm:pt modelId="{F220EC0C-13DF-40BF-AD5C-19349A5A01FE}" type="pres">
      <dgm:prSet presAssocID="{80C2082C-C27D-43C3-9EA1-22C0953FE28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B8AFE3-CC08-42ED-B64C-310DBE445E6D}" type="pres">
      <dgm:prSet presAssocID="{57ED5F4F-14B3-493D-B956-1531F98996B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0D0FA9-7EF7-40CC-A6C3-71922F86105F}" type="pres">
      <dgm:prSet presAssocID="{FDC54A59-AB0E-440B-BA1A-92C9EE190193}" presName="spacer" presStyleCnt="0"/>
      <dgm:spPr/>
    </dgm:pt>
    <dgm:pt modelId="{743FC5F9-6A10-421F-A5DD-18AE95009BDA}" type="pres">
      <dgm:prSet presAssocID="{EB39B87E-929A-4C5A-9DB2-BF6BB4B6F12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B271BA-9177-4A09-85E1-5B34EADF2E0D}" type="pres">
      <dgm:prSet presAssocID="{68344A0D-0909-4800-B938-6C25829D9B8A}" presName="spacer" presStyleCnt="0"/>
      <dgm:spPr/>
    </dgm:pt>
    <dgm:pt modelId="{51DF9920-70B6-4B61-8446-57C820A759ED}" type="pres">
      <dgm:prSet presAssocID="{6DF0AB7E-4072-4CA3-AA67-0576578AFD3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7FF5E8-2E7E-4986-A6A2-EB8A1CED02D1}" srcId="{80C2082C-C27D-43C3-9EA1-22C0953FE281}" destId="{57ED5F4F-14B3-493D-B956-1531F98996B5}" srcOrd="0" destOrd="0" parTransId="{B3C40344-E29C-46BF-9C9B-1886E190D404}" sibTransId="{FDC54A59-AB0E-440B-BA1A-92C9EE190193}"/>
    <dgm:cxn modelId="{79AF256F-974F-5044-AF44-1F58E09657CB}" type="presOf" srcId="{EB39B87E-929A-4C5A-9DB2-BF6BB4B6F124}" destId="{743FC5F9-6A10-421F-A5DD-18AE95009BDA}" srcOrd="0" destOrd="0" presId="urn:microsoft.com/office/officeart/2005/8/layout/vList2"/>
    <dgm:cxn modelId="{A75BE050-01BD-5346-B65F-46905F8A9EC9}" type="presOf" srcId="{80C2082C-C27D-43C3-9EA1-22C0953FE281}" destId="{F220EC0C-13DF-40BF-AD5C-19349A5A01FE}" srcOrd="0" destOrd="0" presId="urn:microsoft.com/office/officeart/2005/8/layout/vList2"/>
    <dgm:cxn modelId="{6CF3C297-3D54-8445-BE1C-F136B69CD825}" type="presOf" srcId="{6DF0AB7E-4072-4CA3-AA67-0576578AFD3E}" destId="{51DF9920-70B6-4B61-8446-57C820A759ED}" srcOrd="0" destOrd="0" presId="urn:microsoft.com/office/officeart/2005/8/layout/vList2"/>
    <dgm:cxn modelId="{198E7D84-3984-8B47-929B-89CF3C538204}" type="presOf" srcId="{57ED5F4F-14B3-493D-B956-1531F98996B5}" destId="{59B8AFE3-CC08-42ED-B64C-310DBE445E6D}" srcOrd="0" destOrd="0" presId="urn:microsoft.com/office/officeart/2005/8/layout/vList2"/>
    <dgm:cxn modelId="{742EEFB8-BFF6-45AD-AA92-3A75BF8351C3}" srcId="{80C2082C-C27D-43C3-9EA1-22C0953FE281}" destId="{EB39B87E-929A-4C5A-9DB2-BF6BB4B6F124}" srcOrd="1" destOrd="0" parTransId="{6C7F930C-955F-458F-B082-99E2F14C8FB3}" sibTransId="{68344A0D-0909-4800-B938-6C25829D9B8A}"/>
    <dgm:cxn modelId="{1C2308BE-C840-4F4F-8FA6-AEA90A9A594D}" srcId="{80C2082C-C27D-43C3-9EA1-22C0953FE281}" destId="{6DF0AB7E-4072-4CA3-AA67-0576578AFD3E}" srcOrd="2" destOrd="0" parTransId="{D90ECC15-811C-4A13-A75B-24919F1CF79E}" sibTransId="{1536DED8-224B-49B1-B4B1-587F5FF9CEFE}"/>
    <dgm:cxn modelId="{913573B1-1144-8E4D-8975-5D6D9F04ACDC}" type="presParOf" srcId="{F220EC0C-13DF-40BF-AD5C-19349A5A01FE}" destId="{59B8AFE3-CC08-42ED-B64C-310DBE445E6D}" srcOrd="0" destOrd="0" presId="urn:microsoft.com/office/officeart/2005/8/layout/vList2"/>
    <dgm:cxn modelId="{7381402A-50D7-9E44-8D0C-2AC8EC85FD69}" type="presParOf" srcId="{F220EC0C-13DF-40BF-AD5C-19349A5A01FE}" destId="{560D0FA9-7EF7-40CC-A6C3-71922F86105F}" srcOrd="1" destOrd="0" presId="urn:microsoft.com/office/officeart/2005/8/layout/vList2"/>
    <dgm:cxn modelId="{9D9090B8-534F-A942-A30E-120E013A70B9}" type="presParOf" srcId="{F220EC0C-13DF-40BF-AD5C-19349A5A01FE}" destId="{743FC5F9-6A10-421F-A5DD-18AE95009BDA}" srcOrd="2" destOrd="0" presId="urn:microsoft.com/office/officeart/2005/8/layout/vList2"/>
    <dgm:cxn modelId="{858C9FC2-B1E9-1940-85AA-E7283505D0C1}" type="presParOf" srcId="{F220EC0C-13DF-40BF-AD5C-19349A5A01FE}" destId="{D1B271BA-9177-4A09-85E1-5B34EADF2E0D}" srcOrd="3" destOrd="0" presId="urn:microsoft.com/office/officeart/2005/8/layout/vList2"/>
    <dgm:cxn modelId="{36510536-3C7E-8648-AAE6-DBB1360B20C8}" type="presParOf" srcId="{F220EC0C-13DF-40BF-AD5C-19349A5A01FE}" destId="{51DF9920-70B6-4B61-8446-57C820A759E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322693-A41C-44C6-8B6C-9FE2CBD08F0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9A699A-4BD7-4721-920C-B6F2A45B89DD}">
      <dgm:prSet phldrT="[Text]"/>
      <dgm:spPr/>
      <dgm:t>
        <a:bodyPr/>
        <a:lstStyle/>
        <a:p>
          <a:r>
            <a:rPr lang="en-US" b="1" dirty="0" smtClean="0"/>
            <a:t>Process / Implementation</a:t>
          </a:r>
          <a:endParaRPr lang="en-US" b="1" dirty="0"/>
        </a:p>
      </dgm:t>
    </dgm:pt>
    <dgm:pt modelId="{E28177C6-1D8E-44DC-B2D4-62ADE82E26BB}" type="parTrans" cxnId="{4D6619BC-AE0E-4631-B99D-B41266151B6B}">
      <dgm:prSet/>
      <dgm:spPr/>
      <dgm:t>
        <a:bodyPr/>
        <a:lstStyle/>
        <a:p>
          <a:endParaRPr lang="en-US"/>
        </a:p>
      </dgm:t>
    </dgm:pt>
    <dgm:pt modelId="{08A6FC92-798B-4DEF-8003-AF0FF834D1B0}" type="sibTrans" cxnId="{4D6619BC-AE0E-4631-B99D-B41266151B6B}">
      <dgm:prSet/>
      <dgm:spPr/>
      <dgm:t>
        <a:bodyPr/>
        <a:lstStyle/>
        <a:p>
          <a:endParaRPr lang="en-US"/>
        </a:p>
      </dgm:t>
    </dgm:pt>
    <dgm:pt modelId="{53B3D4BD-57CE-4709-9E04-4864EEC33D38}">
      <dgm:prSet phldrT="[Text]"/>
      <dgm:spPr/>
      <dgm:t>
        <a:bodyPr/>
        <a:lstStyle/>
        <a:p>
          <a:r>
            <a:rPr lang="en-US" b="1" smtClean="0"/>
            <a:t>Cost Effectiveness</a:t>
          </a:r>
          <a:endParaRPr lang="en-US" b="1" dirty="0"/>
        </a:p>
      </dgm:t>
    </dgm:pt>
    <dgm:pt modelId="{25352D17-96FC-431B-828A-CBBCE2CC10CF}" type="parTrans" cxnId="{990C75B8-D49D-4DD5-946C-FCB53297F338}">
      <dgm:prSet/>
      <dgm:spPr/>
      <dgm:t>
        <a:bodyPr/>
        <a:lstStyle/>
        <a:p>
          <a:endParaRPr lang="en-US"/>
        </a:p>
      </dgm:t>
    </dgm:pt>
    <dgm:pt modelId="{E6AF078F-BB11-4B4B-B5FF-522F6CB654D4}" type="sibTrans" cxnId="{990C75B8-D49D-4DD5-946C-FCB53297F338}">
      <dgm:prSet/>
      <dgm:spPr/>
      <dgm:t>
        <a:bodyPr/>
        <a:lstStyle/>
        <a:p>
          <a:endParaRPr lang="en-US"/>
        </a:p>
      </dgm:t>
    </dgm:pt>
    <dgm:pt modelId="{8D34209E-2240-41A9-9E66-95AB2034BD0B}">
      <dgm:prSet phldrT="[Text]" custT="1"/>
      <dgm:spPr/>
      <dgm:t>
        <a:bodyPr/>
        <a:lstStyle/>
        <a:p>
          <a:pPr>
            <a:spcAft>
              <a:spcPts val="600"/>
            </a:spcAft>
          </a:pPr>
          <a:r>
            <a:rPr lang="en-US" altLang="en-US" sz="1400" i="0" dirty="0" smtClean="0"/>
            <a:t>Analyze claims data to determine changes in:</a:t>
          </a:r>
          <a:endParaRPr lang="en-US" sz="1400" i="0" dirty="0"/>
        </a:p>
      </dgm:t>
    </dgm:pt>
    <dgm:pt modelId="{7893AEFE-EDF1-4722-B76E-B02475D24824}" type="parTrans" cxnId="{F1DFA7A1-878F-4CC5-A793-BFBB3471C145}">
      <dgm:prSet/>
      <dgm:spPr/>
      <dgm:t>
        <a:bodyPr/>
        <a:lstStyle/>
        <a:p>
          <a:endParaRPr lang="en-US"/>
        </a:p>
      </dgm:t>
    </dgm:pt>
    <dgm:pt modelId="{841F6E25-B99B-4986-AC2D-E69A5C25740F}" type="sibTrans" cxnId="{F1DFA7A1-878F-4CC5-A793-BFBB3471C145}">
      <dgm:prSet/>
      <dgm:spPr/>
      <dgm:t>
        <a:bodyPr/>
        <a:lstStyle/>
        <a:p>
          <a:endParaRPr lang="en-US"/>
        </a:p>
      </dgm:t>
    </dgm:pt>
    <dgm:pt modelId="{8BAA2325-F7B9-4E99-9F44-62C88BC2E7C7}">
      <dgm:prSet phldrT="[Text]"/>
      <dgm:spPr/>
      <dgm:t>
        <a:bodyPr/>
        <a:lstStyle/>
        <a:p>
          <a:r>
            <a:rPr lang="en-US" b="1" dirty="0" smtClean="0"/>
            <a:t>Impact </a:t>
          </a:r>
          <a:r>
            <a:rPr lang="en-US" b="1" smtClean="0"/>
            <a:t>and Effectiveness</a:t>
          </a:r>
          <a:endParaRPr lang="en-US" b="1" dirty="0"/>
        </a:p>
      </dgm:t>
    </dgm:pt>
    <dgm:pt modelId="{56EDA1ED-BDAA-48D6-87B8-E699C67E7DFF}" type="parTrans" cxnId="{534F719B-7ABE-43AC-9E78-4DC12245F819}">
      <dgm:prSet/>
      <dgm:spPr/>
      <dgm:t>
        <a:bodyPr/>
        <a:lstStyle/>
        <a:p>
          <a:endParaRPr lang="en-US"/>
        </a:p>
      </dgm:t>
    </dgm:pt>
    <dgm:pt modelId="{A13AB6A5-BBDD-4F6C-8E70-ABA447DD30DC}" type="sibTrans" cxnId="{534F719B-7ABE-43AC-9E78-4DC12245F819}">
      <dgm:prSet/>
      <dgm:spPr/>
      <dgm:t>
        <a:bodyPr/>
        <a:lstStyle/>
        <a:p>
          <a:endParaRPr lang="en-US"/>
        </a:p>
      </dgm:t>
    </dgm:pt>
    <dgm:pt modelId="{756921BE-B4C4-4EEF-9DDE-4BC5963A5A5F}">
      <dgm:prSet phldrT="[Text]"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en-US" altLang="en-US" sz="1400" i="0" dirty="0" smtClean="0"/>
            <a:t>Analyze claims and survey data to determine changes in:</a:t>
          </a:r>
          <a:endParaRPr lang="en-US" sz="1400" i="0" dirty="0"/>
        </a:p>
      </dgm:t>
    </dgm:pt>
    <dgm:pt modelId="{3A35F716-A028-4EE8-97D3-756B4E14B833}" type="parTrans" cxnId="{D7ECBCE3-67C1-49E3-92E6-1C46EA3A6B0F}">
      <dgm:prSet/>
      <dgm:spPr/>
      <dgm:t>
        <a:bodyPr/>
        <a:lstStyle/>
        <a:p>
          <a:endParaRPr lang="en-US"/>
        </a:p>
      </dgm:t>
    </dgm:pt>
    <dgm:pt modelId="{BE337B70-2A7B-4C2C-9816-A8999524B8D8}" type="sibTrans" cxnId="{D7ECBCE3-67C1-49E3-92E6-1C46EA3A6B0F}">
      <dgm:prSet/>
      <dgm:spPr/>
      <dgm:t>
        <a:bodyPr/>
        <a:lstStyle/>
        <a:p>
          <a:endParaRPr lang="en-US"/>
        </a:p>
      </dgm:t>
    </dgm:pt>
    <dgm:pt modelId="{767C726F-9B2F-434F-9D3B-89203928ACA6}">
      <dgm:prSet phldrT="[Text]" custT="1"/>
      <dgm:spPr/>
      <dgm:t>
        <a:bodyPr/>
        <a:lstStyle/>
        <a:p>
          <a:r>
            <a:rPr lang="en-US" altLang="en-US" sz="1600" i="0" dirty="0" smtClean="0"/>
            <a:t>Surveys and focus groups with providers, consumers and stakeholders to assess:</a:t>
          </a:r>
          <a:endParaRPr lang="en-US" sz="1600" i="0" dirty="0"/>
        </a:p>
      </dgm:t>
    </dgm:pt>
    <dgm:pt modelId="{D8E4E087-2CF6-44E5-88C4-5809B9DE8713}" type="sibTrans" cxnId="{2D8A4A57-8AA9-47A2-AEC4-BBA918593422}">
      <dgm:prSet/>
      <dgm:spPr/>
      <dgm:t>
        <a:bodyPr/>
        <a:lstStyle/>
        <a:p>
          <a:endParaRPr lang="en-US"/>
        </a:p>
      </dgm:t>
    </dgm:pt>
    <dgm:pt modelId="{C8385CF0-1255-49FF-9A81-CFCAAA7A8270}" type="parTrans" cxnId="{2D8A4A57-8AA9-47A2-AEC4-BBA918593422}">
      <dgm:prSet/>
      <dgm:spPr/>
      <dgm:t>
        <a:bodyPr/>
        <a:lstStyle/>
        <a:p>
          <a:endParaRPr lang="en-US"/>
        </a:p>
      </dgm:t>
    </dgm:pt>
    <dgm:pt modelId="{5139AEF2-C6E5-49CC-AA90-D085F45DEF7C}">
      <dgm:prSet phldrT="[Text]" custT="1"/>
      <dgm:spPr/>
      <dgm:t>
        <a:bodyPr/>
        <a:lstStyle/>
        <a:p>
          <a:pPr>
            <a:spcAft>
              <a:spcPts val="600"/>
            </a:spcAft>
          </a:pPr>
          <a:r>
            <a:rPr lang="en-US" altLang="en-US" sz="1400" i="0" dirty="0" smtClean="0"/>
            <a:t>Health care service utilization</a:t>
          </a:r>
          <a:endParaRPr lang="en-US" sz="1400" i="0" dirty="0"/>
        </a:p>
      </dgm:t>
    </dgm:pt>
    <dgm:pt modelId="{F44150E0-974B-474A-BF20-6B910F596375}" type="parTrans" cxnId="{C2DD928B-B9BD-498E-A478-DE0663D7025D}">
      <dgm:prSet/>
      <dgm:spPr/>
      <dgm:t>
        <a:bodyPr/>
        <a:lstStyle/>
        <a:p>
          <a:endParaRPr lang="en-US"/>
        </a:p>
      </dgm:t>
    </dgm:pt>
    <dgm:pt modelId="{D7E51308-C375-45C1-86FA-E4D5D0B92123}" type="sibTrans" cxnId="{C2DD928B-B9BD-498E-A478-DE0663D7025D}">
      <dgm:prSet/>
      <dgm:spPr/>
      <dgm:t>
        <a:bodyPr/>
        <a:lstStyle/>
        <a:p>
          <a:endParaRPr lang="en-US"/>
        </a:p>
      </dgm:t>
    </dgm:pt>
    <dgm:pt modelId="{E0D38CB8-858D-49F0-A28C-A627B5F94EDF}">
      <dgm:prSet phldrT="[Text]" custT="1"/>
      <dgm:spPr/>
      <dgm:t>
        <a:bodyPr/>
        <a:lstStyle/>
        <a:p>
          <a:pPr>
            <a:spcAft>
              <a:spcPts val="600"/>
            </a:spcAft>
          </a:pPr>
          <a:r>
            <a:rPr lang="en-US" altLang="en-US" sz="1400" i="0" dirty="0" smtClean="0"/>
            <a:t>Health care expenditures</a:t>
          </a:r>
          <a:endParaRPr lang="en-US" sz="1400" i="0" dirty="0"/>
        </a:p>
      </dgm:t>
    </dgm:pt>
    <dgm:pt modelId="{EA0681C4-2D39-4432-92AC-D7D3C0DA464D}" type="parTrans" cxnId="{47DAA8B2-2DAB-4E73-A5D0-0177CAE1F0CF}">
      <dgm:prSet/>
      <dgm:spPr/>
      <dgm:t>
        <a:bodyPr/>
        <a:lstStyle/>
        <a:p>
          <a:endParaRPr lang="en-US"/>
        </a:p>
      </dgm:t>
    </dgm:pt>
    <dgm:pt modelId="{AD3BA6BA-4A2B-4CED-8060-642FB0855082}" type="sibTrans" cxnId="{47DAA8B2-2DAB-4E73-A5D0-0177CAE1F0CF}">
      <dgm:prSet/>
      <dgm:spPr/>
      <dgm:t>
        <a:bodyPr/>
        <a:lstStyle/>
        <a:p>
          <a:endParaRPr lang="en-US"/>
        </a:p>
      </dgm:t>
    </dgm:pt>
    <dgm:pt modelId="{FE5A353D-FDC5-4B73-8EB9-789D217291D3}">
      <dgm:prSet phldrT="[Text]" custT="1"/>
      <dgm:spPr/>
      <dgm:t>
        <a:bodyPr/>
        <a:lstStyle/>
        <a:p>
          <a:pPr>
            <a:spcAft>
              <a:spcPts val="600"/>
            </a:spcAft>
          </a:pPr>
          <a:r>
            <a:rPr lang="en-US" altLang="en-US" sz="1400" i="0" dirty="0" smtClean="0"/>
            <a:t>Returns on SIM investments (e.g., Health Homes, Behavioral HHs and Accountable Communities)</a:t>
          </a:r>
          <a:endParaRPr lang="en-US" sz="1400" i="0" dirty="0"/>
        </a:p>
      </dgm:t>
    </dgm:pt>
    <dgm:pt modelId="{24473393-4F2B-4741-95A3-7A10EF41D210}" type="parTrans" cxnId="{ACECF75B-D660-44CE-B872-10BC13C7150F}">
      <dgm:prSet/>
      <dgm:spPr/>
      <dgm:t>
        <a:bodyPr/>
        <a:lstStyle/>
        <a:p>
          <a:endParaRPr lang="en-US"/>
        </a:p>
      </dgm:t>
    </dgm:pt>
    <dgm:pt modelId="{6C4B59C3-BFF1-448D-8B26-765B14ACEDF9}" type="sibTrans" cxnId="{ACECF75B-D660-44CE-B872-10BC13C7150F}">
      <dgm:prSet/>
      <dgm:spPr/>
      <dgm:t>
        <a:bodyPr/>
        <a:lstStyle/>
        <a:p>
          <a:endParaRPr lang="en-US"/>
        </a:p>
      </dgm:t>
    </dgm:pt>
    <dgm:pt modelId="{8A9FB3E2-742A-449C-BF62-A309A371D1C7}">
      <dgm:prSet phldrT="[Text]"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en-US" altLang="en-US" sz="1400" i="0" dirty="0" smtClean="0"/>
            <a:t>Quality of care</a:t>
          </a:r>
          <a:endParaRPr lang="en-US" sz="1400" i="0" dirty="0"/>
        </a:p>
      </dgm:t>
    </dgm:pt>
    <dgm:pt modelId="{ACA61352-CDDF-4EB3-95D9-EB35CE1EAC2A}" type="parTrans" cxnId="{0949E3F6-82A4-4F62-8F1B-CFDDAAD52F2C}">
      <dgm:prSet/>
      <dgm:spPr/>
      <dgm:t>
        <a:bodyPr/>
        <a:lstStyle/>
        <a:p>
          <a:endParaRPr lang="en-US"/>
        </a:p>
      </dgm:t>
    </dgm:pt>
    <dgm:pt modelId="{85CF08E1-6199-4F7B-86A6-0FE938B2178C}" type="sibTrans" cxnId="{0949E3F6-82A4-4F62-8F1B-CFDDAAD52F2C}">
      <dgm:prSet/>
      <dgm:spPr/>
      <dgm:t>
        <a:bodyPr/>
        <a:lstStyle/>
        <a:p>
          <a:endParaRPr lang="en-US"/>
        </a:p>
      </dgm:t>
    </dgm:pt>
    <dgm:pt modelId="{702F9AFE-9BD7-411F-84AE-C0DB6DE021EC}">
      <dgm:prSet phldrT="[Text]"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en-US" sz="1400" i="0" dirty="0" smtClean="0"/>
            <a:t>Patient experience</a:t>
          </a:r>
          <a:endParaRPr lang="en-US" sz="1400" i="0" dirty="0"/>
        </a:p>
      </dgm:t>
    </dgm:pt>
    <dgm:pt modelId="{7A9696FC-AB64-42E2-BD09-DD156D2D6274}" type="parTrans" cxnId="{D36D6323-1791-4A3B-893C-AF0913507E54}">
      <dgm:prSet/>
      <dgm:spPr/>
      <dgm:t>
        <a:bodyPr/>
        <a:lstStyle/>
        <a:p>
          <a:endParaRPr lang="en-US"/>
        </a:p>
      </dgm:t>
    </dgm:pt>
    <dgm:pt modelId="{11EDD558-3D90-4096-9B59-B1F2A702FA48}" type="sibTrans" cxnId="{D36D6323-1791-4A3B-893C-AF0913507E54}">
      <dgm:prSet/>
      <dgm:spPr/>
      <dgm:t>
        <a:bodyPr/>
        <a:lstStyle/>
        <a:p>
          <a:endParaRPr lang="en-US"/>
        </a:p>
      </dgm:t>
    </dgm:pt>
    <dgm:pt modelId="{7BA7FA1F-5CAD-4CE6-A41F-E796A50A96CD}">
      <dgm:prSet phldrT="[Text]"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en-US" sz="1400" i="0" dirty="0" smtClean="0"/>
            <a:t>Adherence to best practices</a:t>
          </a:r>
          <a:endParaRPr lang="en-US" sz="1400" i="0" dirty="0"/>
        </a:p>
      </dgm:t>
    </dgm:pt>
    <dgm:pt modelId="{EB665C9C-1199-4EEC-9F3A-9D6B9541DF33}" type="parTrans" cxnId="{C7099C16-BF04-49D8-840C-0859292899DB}">
      <dgm:prSet/>
      <dgm:spPr/>
      <dgm:t>
        <a:bodyPr/>
        <a:lstStyle/>
        <a:p>
          <a:endParaRPr lang="en-US"/>
        </a:p>
      </dgm:t>
    </dgm:pt>
    <dgm:pt modelId="{BE1FACA0-C0CC-4BFC-9B29-3C9B8FA3C583}" type="sibTrans" cxnId="{C7099C16-BF04-49D8-840C-0859292899DB}">
      <dgm:prSet/>
      <dgm:spPr/>
      <dgm:t>
        <a:bodyPr/>
        <a:lstStyle/>
        <a:p>
          <a:endParaRPr lang="en-US"/>
        </a:p>
      </dgm:t>
    </dgm:pt>
    <dgm:pt modelId="{8E3F720B-6A37-4AEC-8267-2E30574D3027}">
      <dgm:prSet phldrT="[Text]"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en-US" sz="1400" i="0" dirty="0" smtClean="0"/>
            <a:t>Measurable outcomes and</a:t>
          </a:r>
          <a:endParaRPr lang="en-US" sz="1400" i="0" dirty="0"/>
        </a:p>
      </dgm:t>
    </dgm:pt>
    <dgm:pt modelId="{A0554247-C1DA-494A-9E93-735598279878}" type="parTrans" cxnId="{20ECD9D4-BBB0-47E6-9C02-2136F5F6251F}">
      <dgm:prSet/>
      <dgm:spPr/>
      <dgm:t>
        <a:bodyPr/>
        <a:lstStyle/>
        <a:p>
          <a:endParaRPr lang="en-US"/>
        </a:p>
      </dgm:t>
    </dgm:pt>
    <dgm:pt modelId="{BABED4ED-F8C4-4879-807E-4D56C978FCB0}" type="sibTrans" cxnId="{20ECD9D4-BBB0-47E6-9C02-2136F5F6251F}">
      <dgm:prSet/>
      <dgm:spPr/>
      <dgm:t>
        <a:bodyPr/>
        <a:lstStyle/>
        <a:p>
          <a:endParaRPr lang="en-US"/>
        </a:p>
      </dgm:t>
    </dgm:pt>
    <dgm:pt modelId="{1EB0537D-8965-47C2-9C3A-3532179F6190}">
      <dgm:prSet phldrT="[Text]" custT="1"/>
      <dgm:spPr/>
      <dgm:t>
        <a:bodyPr/>
        <a:lstStyle/>
        <a:p>
          <a:r>
            <a:rPr lang="en-US" altLang="en-US" sz="1600" i="0" dirty="0" smtClean="0"/>
            <a:t>Perceptions of SIM implementation</a:t>
          </a:r>
          <a:endParaRPr lang="en-US" sz="1600" i="0" dirty="0"/>
        </a:p>
      </dgm:t>
    </dgm:pt>
    <dgm:pt modelId="{96E8266F-79D9-4DF1-9694-45CCB392E520}" type="parTrans" cxnId="{C4D9F1B1-79B5-442F-8649-8BD8D79552A6}">
      <dgm:prSet/>
      <dgm:spPr/>
      <dgm:t>
        <a:bodyPr/>
        <a:lstStyle/>
        <a:p>
          <a:endParaRPr lang="en-US"/>
        </a:p>
      </dgm:t>
    </dgm:pt>
    <dgm:pt modelId="{794C54DA-68CF-4C48-B320-E84ED2C715D8}" type="sibTrans" cxnId="{C4D9F1B1-79B5-442F-8649-8BD8D79552A6}">
      <dgm:prSet/>
      <dgm:spPr/>
      <dgm:t>
        <a:bodyPr/>
        <a:lstStyle/>
        <a:p>
          <a:endParaRPr lang="en-US"/>
        </a:p>
      </dgm:t>
    </dgm:pt>
    <dgm:pt modelId="{E687AD3D-40FC-4261-84CF-641D1F12A40B}">
      <dgm:prSet phldrT="[Text]" custT="1"/>
      <dgm:spPr/>
      <dgm:t>
        <a:bodyPr/>
        <a:lstStyle/>
        <a:p>
          <a:r>
            <a:rPr lang="en-US" altLang="en-US" sz="1600" i="0" dirty="0" smtClean="0"/>
            <a:t>Challenges and barriers</a:t>
          </a:r>
          <a:endParaRPr lang="en-US" sz="1600" i="0" dirty="0"/>
        </a:p>
      </dgm:t>
    </dgm:pt>
    <dgm:pt modelId="{9EB8CC1C-47F1-4F6C-AD9C-0746EF14D3D0}" type="parTrans" cxnId="{71516686-EDB8-4FEA-A1B2-BDC1C41EE6AF}">
      <dgm:prSet/>
      <dgm:spPr/>
      <dgm:t>
        <a:bodyPr/>
        <a:lstStyle/>
        <a:p>
          <a:endParaRPr lang="en-US"/>
        </a:p>
      </dgm:t>
    </dgm:pt>
    <dgm:pt modelId="{82B56470-B2F8-4F47-A5E6-6B36C58D8327}" type="sibTrans" cxnId="{71516686-EDB8-4FEA-A1B2-BDC1C41EE6AF}">
      <dgm:prSet/>
      <dgm:spPr/>
      <dgm:t>
        <a:bodyPr/>
        <a:lstStyle/>
        <a:p>
          <a:endParaRPr lang="en-US"/>
        </a:p>
      </dgm:t>
    </dgm:pt>
    <dgm:pt modelId="{A1C50510-100D-4340-8F85-CA53CEB7CD0C}">
      <dgm:prSet phldrT="[Text]" custT="1"/>
      <dgm:spPr/>
      <dgm:t>
        <a:bodyPr/>
        <a:lstStyle/>
        <a:p>
          <a:r>
            <a:rPr lang="en-US" altLang="en-US" sz="1600" i="0" dirty="0" smtClean="0"/>
            <a:t>Opportunities for improvement</a:t>
          </a:r>
          <a:endParaRPr lang="en-US" sz="1600" i="0" dirty="0"/>
        </a:p>
      </dgm:t>
    </dgm:pt>
    <dgm:pt modelId="{D7DBE145-C87F-4B8C-903A-D9681C289DAA}" type="parTrans" cxnId="{367806A9-A43B-4D68-A2F0-CA626CE756C6}">
      <dgm:prSet/>
      <dgm:spPr/>
      <dgm:t>
        <a:bodyPr/>
        <a:lstStyle/>
        <a:p>
          <a:endParaRPr lang="en-US"/>
        </a:p>
      </dgm:t>
    </dgm:pt>
    <dgm:pt modelId="{FBC041D7-0D65-40EF-85F9-A2DF3295AA9D}" type="sibTrans" cxnId="{367806A9-A43B-4D68-A2F0-CA626CE756C6}">
      <dgm:prSet/>
      <dgm:spPr/>
      <dgm:t>
        <a:bodyPr/>
        <a:lstStyle/>
        <a:p>
          <a:endParaRPr lang="en-US"/>
        </a:p>
      </dgm:t>
    </dgm:pt>
    <dgm:pt modelId="{3DD7C239-2D4B-4A3A-B402-0D71B91D0A02}" type="pres">
      <dgm:prSet presAssocID="{60322693-A41C-44C6-8B6C-9FE2CBD08F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871A77-0DE6-4FA8-B381-9762CD8D50FD}" type="pres">
      <dgm:prSet presAssocID="{FE9A699A-4BD7-4721-920C-B6F2A45B89DD}" presName="composite" presStyleCnt="0"/>
      <dgm:spPr/>
    </dgm:pt>
    <dgm:pt modelId="{11663E3D-197D-4F25-B6F6-A92F85ED62BF}" type="pres">
      <dgm:prSet presAssocID="{FE9A699A-4BD7-4721-920C-B6F2A45B89D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B78DD8-B9E0-4153-922A-82B301B2F747}" type="pres">
      <dgm:prSet presAssocID="{FE9A699A-4BD7-4721-920C-B6F2A45B89D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66459E-F9EF-4922-90EF-BEA182C9C811}" type="pres">
      <dgm:prSet presAssocID="{08A6FC92-798B-4DEF-8003-AF0FF834D1B0}" presName="space" presStyleCnt="0"/>
      <dgm:spPr/>
    </dgm:pt>
    <dgm:pt modelId="{599E962F-6F6A-4F9D-92CA-71BF15FB4FDF}" type="pres">
      <dgm:prSet presAssocID="{53B3D4BD-57CE-4709-9E04-4864EEC33D38}" presName="composite" presStyleCnt="0"/>
      <dgm:spPr/>
    </dgm:pt>
    <dgm:pt modelId="{4817D80F-C4F8-4C32-B808-48F83BF12BB2}" type="pres">
      <dgm:prSet presAssocID="{53B3D4BD-57CE-4709-9E04-4864EEC33D3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8385D-2383-4A7E-8AFC-5191EE788047}" type="pres">
      <dgm:prSet presAssocID="{53B3D4BD-57CE-4709-9E04-4864EEC33D3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72B15F-B6E5-42ED-B1CE-CE21563DFD70}" type="pres">
      <dgm:prSet presAssocID="{E6AF078F-BB11-4B4B-B5FF-522F6CB654D4}" presName="space" presStyleCnt="0"/>
      <dgm:spPr/>
    </dgm:pt>
    <dgm:pt modelId="{153F1443-EEFD-4C93-98B9-A7735018C9B3}" type="pres">
      <dgm:prSet presAssocID="{8BAA2325-F7B9-4E99-9F44-62C88BC2E7C7}" presName="composite" presStyleCnt="0"/>
      <dgm:spPr/>
    </dgm:pt>
    <dgm:pt modelId="{D82185A0-E552-437E-BA67-B933EF2A9000}" type="pres">
      <dgm:prSet presAssocID="{8BAA2325-F7B9-4E99-9F44-62C88BC2E7C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DE8DF1-E8BE-48CA-801A-877BE1C24F70}" type="pres">
      <dgm:prSet presAssocID="{8BAA2325-F7B9-4E99-9F44-62C88BC2E7C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58E50D-7548-5B41-842D-549AAA871FC7}" type="presOf" srcId="{60322693-A41C-44C6-8B6C-9FE2CBD08F08}" destId="{3DD7C239-2D4B-4A3A-B402-0D71B91D0A02}" srcOrd="0" destOrd="0" presId="urn:microsoft.com/office/officeart/2005/8/layout/hList1"/>
    <dgm:cxn modelId="{C4D9F1B1-79B5-442F-8649-8BD8D79552A6}" srcId="{767C726F-9B2F-434F-9D3B-89203928ACA6}" destId="{1EB0537D-8965-47C2-9C3A-3532179F6190}" srcOrd="0" destOrd="0" parTransId="{96E8266F-79D9-4DF1-9694-45CCB392E520}" sibTransId="{794C54DA-68CF-4C48-B320-E84ED2C715D8}"/>
    <dgm:cxn modelId="{F6A61DAF-A570-824B-AA11-99705C44C149}" type="presOf" srcId="{A1C50510-100D-4340-8F85-CA53CEB7CD0C}" destId="{03B78DD8-B9E0-4153-922A-82B301B2F747}" srcOrd="0" destOrd="3" presId="urn:microsoft.com/office/officeart/2005/8/layout/hList1"/>
    <dgm:cxn modelId="{990C75B8-D49D-4DD5-946C-FCB53297F338}" srcId="{60322693-A41C-44C6-8B6C-9FE2CBD08F08}" destId="{53B3D4BD-57CE-4709-9E04-4864EEC33D38}" srcOrd="1" destOrd="0" parTransId="{25352D17-96FC-431B-828A-CBBCE2CC10CF}" sibTransId="{E6AF078F-BB11-4B4B-B5FF-522F6CB654D4}"/>
    <dgm:cxn modelId="{D1AA9FAB-43F1-7542-B39D-3B16A82B7D66}" type="presOf" srcId="{8E3F720B-6A37-4AEC-8267-2E30574D3027}" destId="{50DE8DF1-E8BE-48CA-801A-877BE1C24F70}" srcOrd="0" destOrd="3" presId="urn:microsoft.com/office/officeart/2005/8/layout/hList1"/>
    <dgm:cxn modelId="{47DAA8B2-2DAB-4E73-A5D0-0177CAE1F0CF}" srcId="{8D34209E-2240-41A9-9E66-95AB2034BD0B}" destId="{E0D38CB8-858D-49F0-A28C-A627B5F94EDF}" srcOrd="1" destOrd="0" parTransId="{EA0681C4-2D39-4432-92AC-D7D3C0DA464D}" sibTransId="{AD3BA6BA-4A2B-4CED-8060-642FB0855082}"/>
    <dgm:cxn modelId="{5FFC15C9-CCA6-3948-98DF-DF60783273BF}" type="presOf" srcId="{702F9AFE-9BD7-411F-84AE-C0DB6DE021EC}" destId="{50DE8DF1-E8BE-48CA-801A-877BE1C24F70}" srcOrd="0" destOrd="4" presId="urn:microsoft.com/office/officeart/2005/8/layout/hList1"/>
    <dgm:cxn modelId="{71516686-EDB8-4FEA-A1B2-BDC1C41EE6AF}" srcId="{767C726F-9B2F-434F-9D3B-89203928ACA6}" destId="{E687AD3D-40FC-4261-84CF-641D1F12A40B}" srcOrd="1" destOrd="0" parTransId="{9EB8CC1C-47F1-4F6C-AD9C-0746EF14D3D0}" sibTransId="{82B56470-B2F8-4F47-A5E6-6B36C58D8327}"/>
    <dgm:cxn modelId="{C8A6E8C1-A4C1-E745-866D-CE44EAFD8662}" type="presOf" srcId="{7BA7FA1F-5CAD-4CE6-A41F-E796A50A96CD}" destId="{50DE8DF1-E8BE-48CA-801A-877BE1C24F70}" srcOrd="0" destOrd="2" presId="urn:microsoft.com/office/officeart/2005/8/layout/hList1"/>
    <dgm:cxn modelId="{1BBE8D00-05E7-BF4B-A38E-3C45A187B117}" type="presOf" srcId="{8A9FB3E2-742A-449C-BF62-A309A371D1C7}" destId="{50DE8DF1-E8BE-48CA-801A-877BE1C24F70}" srcOrd="0" destOrd="1" presId="urn:microsoft.com/office/officeart/2005/8/layout/hList1"/>
    <dgm:cxn modelId="{367806A9-A43B-4D68-A2F0-CA626CE756C6}" srcId="{767C726F-9B2F-434F-9D3B-89203928ACA6}" destId="{A1C50510-100D-4340-8F85-CA53CEB7CD0C}" srcOrd="2" destOrd="0" parTransId="{D7DBE145-C87F-4B8C-903A-D9681C289DAA}" sibTransId="{FBC041D7-0D65-40EF-85F9-A2DF3295AA9D}"/>
    <dgm:cxn modelId="{C2DD928B-B9BD-498E-A478-DE0663D7025D}" srcId="{8D34209E-2240-41A9-9E66-95AB2034BD0B}" destId="{5139AEF2-C6E5-49CC-AA90-D085F45DEF7C}" srcOrd="0" destOrd="0" parTransId="{F44150E0-974B-474A-BF20-6B910F596375}" sibTransId="{D7E51308-C375-45C1-86FA-E4D5D0B92123}"/>
    <dgm:cxn modelId="{933B516B-1B72-B54E-A2C9-8B82AD662A55}" type="presOf" srcId="{8BAA2325-F7B9-4E99-9F44-62C88BC2E7C7}" destId="{D82185A0-E552-437E-BA67-B933EF2A9000}" srcOrd="0" destOrd="0" presId="urn:microsoft.com/office/officeart/2005/8/layout/hList1"/>
    <dgm:cxn modelId="{7E1C5341-E5DA-5D42-96D0-82E5E0FFEC6E}" type="presOf" srcId="{FE9A699A-4BD7-4721-920C-B6F2A45B89DD}" destId="{11663E3D-197D-4F25-B6F6-A92F85ED62BF}" srcOrd="0" destOrd="0" presId="urn:microsoft.com/office/officeart/2005/8/layout/hList1"/>
    <dgm:cxn modelId="{30BCF4F9-615F-6641-B426-8657E8A4940C}" type="presOf" srcId="{E687AD3D-40FC-4261-84CF-641D1F12A40B}" destId="{03B78DD8-B9E0-4153-922A-82B301B2F747}" srcOrd="0" destOrd="2" presId="urn:microsoft.com/office/officeart/2005/8/layout/hList1"/>
    <dgm:cxn modelId="{D7ECBCE3-67C1-49E3-92E6-1C46EA3A6B0F}" srcId="{8BAA2325-F7B9-4E99-9F44-62C88BC2E7C7}" destId="{756921BE-B4C4-4EEF-9DDE-4BC5963A5A5F}" srcOrd="0" destOrd="0" parTransId="{3A35F716-A028-4EE8-97D3-756B4E14B833}" sibTransId="{BE337B70-2A7B-4C2C-9816-A8999524B8D8}"/>
    <dgm:cxn modelId="{534F719B-7ABE-43AC-9E78-4DC12245F819}" srcId="{60322693-A41C-44C6-8B6C-9FE2CBD08F08}" destId="{8BAA2325-F7B9-4E99-9F44-62C88BC2E7C7}" srcOrd="2" destOrd="0" parTransId="{56EDA1ED-BDAA-48D6-87B8-E699C67E7DFF}" sibTransId="{A13AB6A5-BBDD-4F6C-8E70-ABA447DD30DC}"/>
    <dgm:cxn modelId="{ACECF75B-D660-44CE-B872-10BC13C7150F}" srcId="{8D34209E-2240-41A9-9E66-95AB2034BD0B}" destId="{FE5A353D-FDC5-4B73-8EB9-789D217291D3}" srcOrd="2" destOrd="0" parTransId="{24473393-4F2B-4741-95A3-7A10EF41D210}" sibTransId="{6C4B59C3-BFF1-448D-8B26-765B14ACEDF9}"/>
    <dgm:cxn modelId="{F1DFA7A1-878F-4CC5-A793-BFBB3471C145}" srcId="{53B3D4BD-57CE-4709-9E04-4864EEC33D38}" destId="{8D34209E-2240-41A9-9E66-95AB2034BD0B}" srcOrd="0" destOrd="0" parTransId="{7893AEFE-EDF1-4722-B76E-B02475D24824}" sibTransId="{841F6E25-B99B-4986-AC2D-E69A5C25740F}"/>
    <dgm:cxn modelId="{2D8A4A57-8AA9-47A2-AEC4-BBA918593422}" srcId="{FE9A699A-4BD7-4721-920C-B6F2A45B89DD}" destId="{767C726F-9B2F-434F-9D3B-89203928ACA6}" srcOrd="0" destOrd="0" parTransId="{C8385CF0-1255-49FF-9A81-CFCAAA7A8270}" sibTransId="{D8E4E087-2CF6-44E5-88C4-5809B9DE8713}"/>
    <dgm:cxn modelId="{B64D5176-C947-B74B-928B-AB5FD8872F57}" type="presOf" srcId="{8D34209E-2240-41A9-9E66-95AB2034BD0B}" destId="{4988385D-2383-4A7E-8AFC-5191EE788047}" srcOrd="0" destOrd="0" presId="urn:microsoft.com/office/officeart/2005/8/layout/hList1"/>
    <dgm:cxn modelId="{20ECD9D4-BBB0-47E6-9C02-2136F5F6251F}" srcId="{756921BE-B4C4-4EEF-9DDE-4BC5963A5A5F}" destId="{8E3F720B-6A37-4AEC-8267-2E30574D3027}" srcOrd="2" destOrd="0" parTransId="{A0554247-C1DA-494A-9E93-735598279878}" sibTransId="{BABED4ED-F8C4-4879-807E-4D56C978FCB0}"/>
    <dgm:cxn modelId="{C7099C16-BF04-49D8-840C-0859292899DB}" srcId="{756921BE-B4C4-4EEF-9DDE-4BC5963A5A5F}" destId="{7BA7FA1F-5CAD-4CE6-A41F-E796A50A96CD}" srcOrd="1" destOrd="0" parTransId="{EB665C9C-1199-4EEC-9F3A-9D6B9541DF33}" sibTransId="{BE1FACA0-C0CC-4BFC-9B29-3C9B8FA3C583}"/>
    <dgm:cxn modelId="{18239F8B-75CE-144C-9680-330A05C6BEFE}" type="presOf" srcId="{53B3D4BD-57CE-4709-9E04-4864EEC33D38}" destId="{4817D80F-C4F8-4C32-B808-48F83BF12BB2}" srcOrd="0" destOrd="0" presId="urn:microsoft.com/office/officeart/2005/8/layout/hList1"/>
    <dgm:cxn modelId="{0949E3F6-82A4-4F62-8F1B-CFDDAAD52F2C}" srcId="{756921BE-B4C4-4EEF-9DDE-4BC5963A5A5F}" destId="{8A9FB3E2-742A-449C-BF62-A309A371D1C7}" srcOrd="0" destOrd="0" parTransId="{ACA61352-CDDF-4EB3-95D9-EB35CE1EAC2A}" sibTransId="{85CF08E1-6199-4F7B-86A6-0FE938B2178C}"/>
    <dgm:cxn modelId="{5F34CA1F-CCB4-D441-97B6-07C8544BE593}" type="presOf" srcId="{FE5A353D-FDC5-4B73-8EB9-789D217291D3}" destId="{4988385D-2383-4A7E-8AFC-5191EE788047}" srcOrd="0" destOrd="3" presId="urn:microsoft.com/office/officeart/2005/8/layout/hList1"/>
    <dgm:cxn modelId="{07F5BAD7-AD77-9042-94CE-F75B9BD78935}" type="presOf" srcId="{1EB0537D-8965-47C2-9C3A-3532179F6190}" destId="{03B78DD8-B9E0-4153-922A-82B301B2F747}" srcOrd="0" destOrd="1" presId="urn:microsoft.com/office/officeart/2005/8/layout/hList1"/>
    <dgm:cxn modelId="{4388CDE3-1361-7E43-83DC-6CA526034B74}" type="presOf" srcId="{E0D38CB8-858D-49F0-A28C-A627B5F94EDF}" destId="{4988385D-2383-4A7E-8AFC-5191EE788047}" srcOrd="0" destOrd="2" presId="urn:microsoft.com/office/officeart/2005/8/layout/hList1"/>
    <dgm:cxn modelId="{4D6619BC-AE0E-4631-B99D-B41266151B6B}" srcId="{60322693-A41C-44C6-8B6C-9FE2CBD08F08}" destId="{FE9A699A-4BD7-4721-920C-B6F2A45B89DD}" srcOrd="0" destOrd="0" parTransId="{E28177C6-1D8E-44DC-B2D4-62ADE82E26BB}" sibTransId="{08A6FC92-798B-4DEF-8003-AF0FF834D1B0}"/>
    <dgm:cxn modelId="{1E0C2E16-164D-C441-B175-839722A8078E}" type="presOf" srcId="{5139AEF2-C6E5-49CC-AA90-D085F45DEF7C}" destId="{4988385D-2383-4A7E-8AFC-5191EE788047}" srcOrd="0" destOrd="1" presId="urn:microsoft.com/office/officeart/2005/8/layout/hList1"/>
    <dgm:cxn modelId="{E645D1A3-434D-6A49-9E2F-71C9B913DC38}" type="presOf" srcId="{767C726F-9B2F-434F-9D3B-89203928ACA6}" destId="{03B78DD8-B9E0-4153-922A-82B301B2F747}" srcOrd="0" destOrd="0" presId="urn:microsoft.com/office/officeart/2005/8/layout/hList1"/>
    <dgm:cxn modelId="{E6348B32-2F41-BC43-9E4C-0886346E3C2B}" type="presOf" srcId="{756921BE-B4C4-4EEF-9DDE-4BC5963A5A5F}" destId="{50DE8DF1-E8BE-48CA-801A-877BE1C24F70}" srcOrd="0" destOrd="0" presId="urn:microsoft.com/office/officeart/2005/8/layout/hList1"/>
    <dgm:cxn modelId="{D36D6323-1791-4A3B-893C-AF0913507E54}" srcId="{756921BE-B4C4-4EEF-9DDE-4BC5963A5A5F}" destId="{702F9AFE-9BD7-411F-84AE-C0DB6DE021EC}" srcOrd="3" destOrd="0" parTransId="{7A9696FC-AB64-42E2-BD09-DD156D2D6274}" sibTransId="{11EDD558-3D90-4096-9B59-B1F2A702FA48}"/>
    <dgm:cxn modelId="{F826F252-D28F-2048-A79F-13264A9688DB}" type="presParOf" srcId="{3DD7C239-2D4B-4A3A-B402-0D71B91D0A02}" destId="{2D871A77-0DE6-4FA8-B381-9762CD8D50FD}" srcOrd="0" destOrd="0" presId="urn:microsoft.com/office/officeart/2005/8/layout/hList1"/>
    <dgm:cxn modelId="{44402484-439C-1347-B10B-626A9D8F9420}" type="presParOf" srcId="{2D871A77-0DE6-4FA8-B381-9762CD8D50FD}" destId="{11663E3D-197D-4F25-B6F6-A92F85ED62BF}" srcOrd="0" destOrd="0" presId="urn:microsoft.com/office/officeart/2005/8/layout/hList1"/>
    <dgm:cxn modelId="{6BAF2738-5EA6-9045-B8C7-D2CFA6470460}" type="presParOf" srcId="{2D871A77-0DE6-4FA8-B381-9762CD8D50FD}" destId="{03B78DD8-B9E0-4153-922A-82B301B2F747}" srcOrd="1" destOrd="0" presId="urn:microsoft.com/office/officeart/2005/8/layout/hList1"/>
    <dgm:cxn modelId="{E27C9A6F-BF4D-844D-98BC-69F800FB163D}" type="presParOf" srcId="{3DD7C239-2D4B-4A3A-B402-0D71B91D0A02}" destId="{D166459E-F9EF-4922-90EF-BEA182C9C811}" srcOrd="1" destOrd="0" presId="urn:microsoft.com/office/officeart/2005/8/layout/hList1"/>
    <dgm:cxn modelId="{4AEBC113-D8CD-C845-8A84-7C939AE0D40A}" type="presParOf" srcId="{3DD7C239-2D4B-4A3A-B402-0D71B91D0A02}" destId="{599E962F-6F6A-4F9D-92CA-71BF15FB4FDF}" srcOrd="2" destOrd="0" presId="urn:microsoft.com/office/officeart/2005/8/layout/hList1"/>
    <dgm:cxn modelId="{916DE457-DCFE-DD4E-A42F-C78D2FF44246}" type="presParOf" srcId="{599E962F-6F6A-4F9D-92CA-71BF15FB4FDF}" destId="{4817D80F-C4F8-4C32-B808-48F83BF12BB2}" srcOrd="0" destOrd="0" presId="urn:microsoft.com/office/officeart/2005/8/layout/hList1"/>
    <dgm:cxn modelId="{2B6C55F5-F091-2745-A886-B7A4BF5D963F}" type="presParOf" srcId="{599E962F-6F6A-4F9D-92CA-71BF15FB4FDF}" destId="{4988385D-2383-4A7E-8AFC-5191EE788047}" srcOrd="1" destOrd="0" presId="urn:microsoft.com/office/officeart/2005/8/layout/hList1"/>
    <dgm:cxn modelId="{2BAE5F3D-85C3-0844-9705-055591877A14}" type="presParOf" srcId="{3DD7C239-2D4B-4A3A-B402-0D71B91D0A02}" destId="{8B72B15F-B6E5-42ED-B1CE-CE21563DFD70}" srcOrd="3" destOrd="0" presId="urn:microsoft.com/office/officeart/2005/8/layout/hList1"/>
    <dgm:cxn modelId="{0F903C32-5347-6E4D-8432-3B4D6CF4B9FA}" type="presParOf" srcId="{3DD7C239-2D4B-4A3A-B402-0D71B91D0A02}" destId="{153F1443-EEFD-4C93-98B9-A7735018C9B3}" srcOrd="4" destOrd="0" presId="urn:microsoft.com/office/officeart/2005/8/layout/hList1"/>
    <dgm:cxn modelId="{9733C161-F625-394E-9997-E3595969A4D3}" type="presParOf" srcId="{153F1443-EEFD-4C93-98B9-A7735018C9B3}" destId="{D82185A0-E552-437E-BA67-B933EF2A9000}" srcOrd="0" destOrd="0" presId="urn:microsoft.com/office/officeart/2005/8/layout/hList1"/>
    <dgm:cxn modelId="{40E1B158-A851-5440-B133-267CB216A5BE}" type="presParOf" srcId="{153F1443-EEFD-4C93-98B9-A7735018C9B3}" destId="{50DE8DF1-E8BE-48CA-801A-877BE1C24F7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C2082C-C27D-43C3-9EA1-22C0953FE28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3928F3-BF84-4AF6-A53B-47F4ECB2311C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Welcome and Introductions</a:t>
          </a:r>
          <a:endParaRPr lang="en-US" dirty="0"/>
        </a:p>
      </dgm:t>
    </dgm:pt>
    <dgm:pt modelId="{AA58A3C5-76C6-4ECB-8F4B-DBF01393CAEE}" type="parTrans" cxnId="{4EF69D3D-C121-49C5-85C0-1CA621D0D6A1}">
      <dgm:prSet/>
      <dgm:spPr/>
      <dgm:t>
        <a:bodyPr/>
        <a:lstStyle/>
        <a:p>
          <a:endParaRPr lang="en-US"/>
        </a:p>
      </dgm:t>
    </dgm:pt>
    <dgm:pt modelId="{B374E665-CA2C-4C8F-8541-6ED41103EC39}" type="sibTrans" cxnId="{4EF69D3D-C121-49C5-85C0-1CA621D0D6A1}">
      <dgm:prSet/>
      <dgm:spPr/>
      <dgm:t>
        <a:bodyPr/>
        <a:lstStyle/>
        <a:p>
          <a:endParaRPr lang="en-US"/>
        </a:p>
      </dgm:t>
    </dgm:pt>
    <dgm:pt modelId="{D3207959-9D61-4D09-A893-436E459FA870}">
      <dgm:prSet phldrT="[Text]"/>
      <dgm:spPr/>
      <dgm:t>
        <a:bodyPr/>
        <a:lstStyle/>
        <a:p>
          <a:r>
            <a:rPr lang="en-US" dirty="0" smtClean="0"/>
            <a:t>Evaluation Overview and Activities to Date</a:t>
          </a:r>
          <a:endParaRPr lang="en-US" dirty="0"/>
        </a:p>
      </dgm:t>
    </dgm:pt>
    <dgm:pt modelId="{76BE27BC-2528-42BF-8E7C-178D80F9E604}" type="parTrans" cxnId="{93EE6F81-F61A-483F-B0F3-9CC18E547B2C}">
      <dgm:prSet/>
      <dgm:spPr/>
      <dgm:t>
        <a:bodyPr/>
        <a:lstStyle/>
        <a:p>
          <a:endParaRPr lang="en-US"/>
        </a:p>
      </dgm:t>
    </dgm:pt>
    <dgm:pt modelId="{508D791A-ED8F-4120-B17E-61FE4EDC955B}" type="sibTrans" cxnId="{93EE6F81-F61A-483F-B0F3-9CC18E547B2C}">
      <dgm:prSet/>
      <dgm:spPr/>
      <dgm:t>
        <a:bodyPr/>
        <a:lstStyle/>
        <a:p>
          <a:endParaRPr lang="en-US"/>
        </a:p>
      </dgm:t>
    </dgm:pt>
    <dgm:pt modelId="{EB39B87E-929A-4C5A-9DB2-BF6BB4B6F124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/>
            <a:t>Dashboard Reporting Template</a:t>
          </a:r>
          <a:endParaRPr lang="en-US" dirty="0"/>
        </a:p>
      </dgm:t>
    </dgm:pt>
    <dgm:pt modelId="{6C7F930C-955F-458F-B082-99E2F14C8FB3}" type="parTrans" cxnId="{742EEFB8-BFF6-45AD-AA92-3A75BF8351C3}">
      <dgm:prSet/>
      <dgm:spPr/>
      <dgm:t>
        <a:bodyPr/>
        <a:lstStyle/>
        <a:p>
          <a:endParaRPr lang="en-US"/>
        </a:p>
      </dgm:t>
    </dgm:pt>
    <dgm:pt modelId="{68344A0D-0909-4800-B938-6C25829D9B8A}" type="sibTrans" cxnId="{742EEFB8-BFF6-45AD-AA92-3A75BF8351C3}">
      <dgm:prSet/>
      <dgm:spPr/>
      <dgm:t>
        <a:bodyPr/>
        <a:lstStyle/>
        <a:p>
          <a:endParaRPr lang="en-US"/>
        </a:p>
      </dgm:t>
    </dgm:pt>
    <dgm:pt modelId="{6DF0AB7E-4072-4CA3-AA67-0576578AFD3E}">
      <dgm:prSet phldrT="[Text]"/>
      <dgm:spPr/>
      <dgm:t>
        <a:bodyPr/>
        <a:lstStyle/>
        <a:p>
          <a:r>
            <a:rPr lang="en-US" dirty="0" smtClean="0"/>
            <a:t>Public Comment</a:t>
          </a:r>
          <a:endParaRPr lang="en-US" dirty="0"/>
        </a:p>
      </dgm:t>
    </dgm:pt>
    <dgm:pt modelId="{D90ECC15-811C-4A13-A75B-24919F1CF79E}" type="parTrans" cxnId="{1C2308BE-C840-4F4F-8FA6-AEA90A9A594D}">
      <dgm:prSet/>
      <dgm:spPr/>
      <dgm:t>
        <a:bodyPr/>
        <a:lstStyle/>
        <a:p>
          <a:endParaRPr lang="en-US"/>
        </a:p>
      </dgm:t>
    </dgm:pt>
    <dgm:pt modelId="{1536DED8-224B-49B1-B4B1-587F5FF9CEFE}" type="sibTrans" cxnId="{1C2308BE-C840-4F4F-8FA6-AEA90A9A594D}">
      <dgm:prSet/>
      <dgm:spPr/>
      <dgm:t>
        <a:bodyPr/>
        <a:lstStyle/>
        <a:p>
          <a:endParaRPr lang="en-US"/>
        </a:p>
      </dgm:t>
    </dgm:pt>
    <dgm:pt modelId="{F220EC0C-13DF-40BF-AD5C-19349A5A01FE}" type="pres">
      <dgm:prSet presAssocID="{80C2082C-C27D-43C3-9EA1-22C0953FE28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36962F-8F48-4A86-BDAB-98C2020A3416}" type="pres">
      <dgm:prSet presAssocID="{703928F3-BF84-4AF6-A53B-47F4ECB2311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64D4FD-7EF6-4622-B7EC-432348234988}" type="pres">
      <dgm:prSet presAssocID="{B374E665-CA2C-4C8F-8541-6ED41103EC39}" presName="spacer" presStyleCnt="0"/>
      <dgm:spPr/>
    </dgm:pt>
    <dgm:pt modelId="{FEBCCD9D-38EA-4644-A801-054158FA86C3}" type="pres">
      <dgm:prSet presAssocID="{D3207959-9D61-4D09-A893-436E459FA87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E68525-FBD2-444B-8F85-501D4F792899}" type="pres">
      <dgm:prSet presAssocID="{508D791A-ED8F-4120-B17E-61FE4EDC955B}" presName="spacer" presStyleCnt="0"/>
      <dgm:spPr/>
    </dgm:pt>
    <dgm:pt modelId="{743FC5F9-6A10-421F-A5DD-18AE95009BDA}" type="pres">
      <dgm:prSet presAssocID="{EB39B87E-929A-4C5A-9DB2-BF6BB4B6F12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B271BA-9177-4A09-85E1-5B34EADF2E0D}" type="pres">
      <dgm:prSet presAssocID="{68344A0D-0909-4800-B938-6C25829D9B8A}" presName="spacer" presStyleCnt="0"/>
      <dgm:spPr/>
    </dgm:pt>
    <dgm:pt modelId="{51DF9920-70B6-4B61-8446-57C820A759ED}" type="pres">
      <dgm:prSet presAssocID="{6DF0AB7E-4072-4CA3-AA67-0576578AFD3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50018D-3A17-504E-8DF9-9BD8E913D7D7}" type="presOf" srcId="{D3207959-9D61-4D09-A893-436E459FA870}" destId="{FEBCCD9D-38EA-4644-A801-054158FA86C3}" srcOrd="0" destOrd="0" presId="urn:microsoft.com/office/officeart/2005/8/layout/vList2"/>
    <dgm:cxn modelId="{030E66FF-D1F8-2F47-88BF-89DC48C849D5}" type="presOf" srcId="{80C2082C-C27D-43C3-9EA1-22C0953FE281}" destId="{F220EC0C-13DF-40BF-AD5C-19349A5A01FE}" srcOrd="0" destOrd="0" presId="urn:microsoft.com/office/officeart/2005/8/layout/vList2"/>
    <dgm:cxn modelId="{07571A78-EFB4-3B47-9EED-BF03FFA03221}" type="presOf" srcId="{EB39B87E-929A-4C5A-9DB2-BF6BB4B6F124}" destId="{743FC5F9-6A10-421F-A5DD-18AE95009BDA}" srcOrd="0" destOrd="0" presId="urn:microsoft.com/office/officeart/2005/8/layout/vList2"/>
    <dgm:cxn modelId="{1C2308BE-C840-4F4F-8FA6-AEA90A9A594D}" srcId="{80C2082C-C27D-43C3-9EA1-22C0953FE281}" destId="{6DF0AB7E-4072-4CA3-AA67-0576578AFD3E}" srcOrd="3" destOrd="0" parTransId="{D90ECC15-811C-4A13-A75B-24919F1CF79E}" sibTransId="{1536DED8-224B-49B1-B4B1-587F5FF9CEFE}"/>
    <dgm:cxn modelId="{ED52F6E6-85FF-8B44-86B8-9CF355F4A8A9}" type="presOf" srcId="{703928F3-BF84-4AF6-A53B-47F4ECB2311C}" destId="{D536962F-8F48-4A86-BDAB-98C2020A3416}" srcOrd="0" destOrd="0" presId="urn:microsoft.com/office/officeart/2005/8/layout/vList2"/>
    <dgm:cxn modelId="{742EEFB8-BFF6-45AD-AA92-3A75BF8351C3}" srcId="{80C2082C-C27D-43C3-9EA1-22C0953FE281}" destId="{EB39B87E-929A-4C5A-9DB2-BF6BB4B6F124}" srcOrd="2" destOrd="0" parTransId="{6C7F930C-955F-458F-B082-99E2F14C8FB3}" sibTransId="{68344A0D-0909-4800-B938-6C25829D9B8A}"/>
    <dgm:cxn modelId="{5730D8FC-E3DC-F648-BC3B-94BA6149BE34}" type="presOf" srcId="{6DF0AB7E-4072-4CA3-AA67-0576578AFD3E}" destId="{51DF9920-70B6-4B61-8446-57C820A759ED}" srcOrd="0" destOrd="0" presId="urn:microsoft.com/office/officeart/2005/8/layout/vList2"/>
    <dgm:cxn modelId="{93EE6F81-F61A-483F-B0F3-9CC18E547B2C}" srcId="{80C2082C-C27D-43C3-9EA1-22C0953FE281}" destId="{D3207959-9D61-4D09-A893-436E459FA870}" srcOrd="1" destOrd="0" parTransId="{76BE27BC-2528-42BF-8E7C-178D80F9E604}" sibTransId="{508D791A-ED8F-4120-B17E-61FE4EDC955B}"/>
    <dgm:cxn modelId="{4EF69D3D-C121-49C5-85C0-1CA621D0D6A1}" srcId="{80C2082C-C27D-43C3-9EA1-22C0953FE281}" destId="{703928F3-BF84-4AF6-A53B-47F4ECB2311C}" srcOrd="0" destOrd="0" parTransId="{AA58A3C5-76C6-4ECB-8F4B-DBF01393CAEE}" sibTransId="{B374E665-CA2C-4C8F-8541-6ED41103EC39}"/>
    <dgm:cxn modelId="{B40DE46F-851F-A748-9132-36FE29590817}" type="presParOf" srcId="{F220EC0C-13DF-40BF-AD5C-19349A5A01FE}" destId="{D536962F-8F48-4A86-BDAB-98C2020A3416}" srcOrd="0" destOrd="0" presId="urn:microsoft.com/office/officeart/2005/8/layout/vList2"/>
    <dgm:cxn modelId="{9F9B7A99-5BBF-2C43-8DC2-473A545D66DE}" type="presParOf" srcId="{F220EC0C-13DF-40BF-AD5C-19349A5A01FE}" destId="{D864D4FD-7EF6-4622-B7EC-432348234988}" srcOrd="1" destOrd="0" presId="urn:microsoft.com/office/officeart/2005/8/layout/vList2"/>
    <dgm:cxn modelId="{DF5443B1-6DA0-8241-93C1-6D68DD941984}" type="presParOf" srcId="{F220EC0C-13DF-40BF-AD5C-19349A5A01FE}" destId="{FEBCCD9D-38EA-4644-A801-054158FA86C3}" srcOrd="2" destOrd="0" presId="urn:microsoft.com/office/officeart/2005/8/layout/vList2"/>
    <dgm:cxn modelId="{68F81C31-1DC5-E441-BAC9-6823FA65E844}" type="presParOf" srcId="{F220EC0C-13DF-40BF-AD5C-19349A5A01FE}" destId="{13E68525-FBD2-444B-8F85-501D4F792899}" srcOrd="3" destOrd="0" presId="urn:microsoft.com/office/officeart/2005/8/layout/vList2"/>
    <dgm:cxn modelId="{9B6CF033-658B-5D42-BFFA-7A6C1D7D9855}" type="presParOf" srcId="{F220EC0C-13DF-40BF-AD5C-19349A5A01FE}" destId="{743FC5F9-6A10-421F-A5DD-18AE95009BDA}" srcOrd="4" destOrd="0" presId="urn:microsoft.com/office/officeart/2005/8/layout/vList2"/>
    <dgm:cxn modelId="{86C11FCF-B7A8-E04F-91F4-793CD8F0F64B}" type="presParOf" srcId="{F220EC0C-13DF-40BF-AD5C-19349A5A01FE}" destId="{D1B271BA-9177-4A09-85E1-5B34EADF2E0D}" srcOrd="5" destOrd="0" presId="urn:microsoft.com/office/officeart/2005/8/layout/vList2"/>
    <dgm:cxn modelId="{9B1CD57D-505A-CA4E-91BD-909EDD351C84}" type="presParOf" srcId="{F220EC0C-13DF-40BF-AD5C-19349A5A01FE}" destId="{51DF9920-70B6-4B61-8446-57C820A759E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C2082C-C27D-43C3-9EA1-22C0953FE28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3928F3-BF84-4AF6-A53B-47F4ECB2311C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Welcome and Introductions</a:t>
          </a:r>
          <a:endParaRPr lang="en-US" dirty="0"/>
        </a:p>
      </dgm:t>
    </dgm:pt>
    <dgm:pt modelId="{AA58A3C5-76C6-4ECB-8F4B-DBF01393CAEE}" type="parTrans" cxnId="{4EF69D3D-C121-49C5-85C0-1CA621D0D6A1}">
      <dgm:prSet/>
      <dgm:spPr/>
      <dgm:t>
        <a:bodyPr/>
        <a:lstStyle/>
        <a:p>
          <a:endParaRPr lang="en-US"/>
        </a:p>
      </dgm:t>
    </dgm:pt>
    <dgm:pt modelId="{B374E665-CA2C-4C8F-8541-6ED41103EC39}" type="sibTrans" cxnId="{4EF69D3D-C121-49C5-85C0-1CA621D0D6A1}">
      <dgm:prSet/>
      <dgm:spPr/>
      <dgm:t>
        <a:bodyPr/>
        <a:lstStyle/>
        <a:p>
          <a:endParaRPr lang="en-US"/>
        </a:p>
      </dgm:t>
    </dgm:pt>
    <dgm:pt modelId="{D3207959-9D61-4D09-A893-436E459FA870}">
      <dgm:prSet phldrT="[Text]"/>
      <dgm:spPr/>
      <dgm:t>
        <a:bodyPr/>
        <a:lstStyle/>
        <a:p>
          <a:r>
            <a:rPr lang="en-US" dirty="0" smtClean="0"/>
            <a:t>Evaluation Overview and Activities to Date</a:t>
          </a:r>
          <a:endParaRPr lang="en-US" dirty="0"/>
        </a:p>
      </dgm:t>
    </dgm:pt>
    <dgm:pt modelId="{76BE27BC-2528-42BF-8E7C-178D80F9E604}" type="parTrans" cxnId="{93EE6F81-F61A-483F-B0F3-9CC18E547B2C}">
      <dgm:prSet/>
      <dgm:spPr/>
      <dgm:t>
        <a:bodyPr/>
        <a:lstStyle/>
        <a:p>
          <a:endParaRPr lang="en-US"/>
        </a:p>
      </dgm:t>
    </dgm:pt>
    <dgm:pt modelId="{508D791A-ED8F-4120-B17E-61FE4EDC955B}" type="sibTrans" cxnId="{93EE6F81-F61A-483F-B0F3-9CC18E547B2C}">
      <dgm:prSet/>
      <dgm:spPr/>
      <dgm:t>
        <a:bodyPr/>
        <a:lstStyle/>
        <a:p>
          <a:endParaRPr lang="en-US"/>
        </a:p>
      </dgm:t>
    </dgm:pt>
    <dgm:pt modelId="{EB39B87E-929A-4C5A-9DB2-BF6BB4B6F124}">
      <dgm:prSet phldrT="[Text]"/>
      <dgm:spPr/>
      <dgm:t>
        <a:bodyPr/>
        <a:lstStyle/>
        <a:p>
          <a:r>
            <a:rPr lang="en-US" dirty="0" smtClean="0"/>
            <a:t>Dashboard Reporting Template</a:t>
          </a:r>
          <a:endParaRPr lang="en-US" dirty="0"/>
        </a:p>
      </dgm:t>
    </dgm:pt>
    <dgm:pt modelId="{6C7F930C-955F-458F-B082-99E2F14C8FB3}" type="parTrans" cxnId="{742EEFB8-BFF6-45AD-AA92-3A75BF8351C3}">
      <dgm:prSet/>
      <dgm:spPr/>
      <dgm:t>
        <a:bodyPr/>
        <a:lstStyle/>
        <a:p>
          <a:endParaRPr lang="en-US"/>
        </a:p>
      </dgm:t>
    </dgm:pt>
    <dgm:pt modelId="{68344A0D-0909-4800-B938-6C25829D9B8A}" type="sibTrans" cxnId="{742EEFB8-BFF6-45AD-AA92-3A75BF8351C3}">
      <dgm:prSet/>
      <dgm:spPr/>
      <dgm:t>
        <a:bodyPr/>
        <a:lstStyle/>
        <a:p>
          <a:endParaRPr lang="en-US"/>
        </a:p>
      </dgm:t>
    </dgm:pt>
    <dgm:pt modelId="{6DF0AB7E-4072-4CA3-AA67-0576578AFD3E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/>
            <a:t>Public Comment</a:t>
          </a:r>
          <a:endParaRPr lang="en-US" dirty="0"/>
        </a:p>
      </dgm:t>
    </dgm:pt>
    <dgm:pt modelId="{D90ECC15-811C-4A13-A75B-24919F1CF79E}" type="parTrans" cxnId="{1C2308BE-C840-4F4F-8FA6-AEA90A9A594D}">
      <dgm:prSet/>
      <dgm:spPr/>
      <dgm:t>
        <a:bodyPr/>
        <a:lstStyle/>
        <a:p>
          <a:endParaRPr lang="en-US"/>
        </a:p>
      </dgm:t>
    </dgm:pt>
    <dgm:pt modelId="{1536DED8-224B-49B1-B4B1-587F5FF9CEFE}" type="sibTrans" cxnId="{1C2308BE-C840-4F4F-8FA6-AEA90A9A594D}">
      <dgm:prSet/>
      <dgm:spPr/>
      <dgm:t>
        <a:bodyPr/>
        <a:lstStyle/>
        <a:p>
          <a:endParaRPr lang="en-US"/>
        </a:p>
      </dgm:t>
    </dgm:pt>
    <dgm:pt modelId="{F220EC0C-13DF-40BF-AD5C-19349A5A01FE}" type="pres">
      <dgm:prSet presAssocID="{80C2082C-C27D-43C3-9EA1-22C0953FE28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36962F-8F48-4A86-BDAB-98C2020A3416}" type="pres">
      <dgm:prSet presAssocID="{703928F3-BF84-4AF6-A53B-47F4ECB2311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64D4FD-7EF6-4622-B7EC-432348234988}" type="pres">
      <dgm:prSet presAssocID="{B374E665-CA2C-4C8F-8541-6ED41103EC39}" presName="spacer" presStyleCnt="0"/>
      <dgm:spPr/>
    </dgm:pt>
    <dgm:pt modelId="{FEBCCD9D-38EA-4644-A801-054158FA86C3}" type="pres">
      <dgm:prSet presAssocID="{D3207959-9D61-4D09-A893-436E459FA87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E68525-FBD2-444B-8F85-501D4F792899}" type="pres">
      <dgm:prSet presAssocID="{508D791A-ED8F-4120-B17E-61FE4EDC955B}" presName="spacer" presStyleCnt="0"/>
      <dgm:spPr/>
    </dgm:pt>
    <dgm:pt modelId="{743FC5F9-6A10-421F-A5DD-18AE95009BDA}" type="pres">
      <dgm:prSet presAssocID="{EB39B87E-929A-4C5A-9DB2-BF6BB4B6F12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B271BA-9177-4A09-85E1-5B34EADF2E0D}" type="pres">
      <dgm:prSet presAssocID="{68344A0D-0909-4800-B938-6C25829D9B8A}" presName="spacer" presStyleCnt="0"/>
      <dgm:spPr/>
    </dgm:pt>
    <dgm:pt modelId="{51DF9920-70B6-4B61-8446-57C820A759ED}" type="pres">
      <dgm:prSet presAssocID="{6DF0AB7E-4072-4CA3-AA67-0576578AFD3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2308BE-C840-4F4F-8FA6-AEA90A9A594D}" srcId="{80C2082C-C27D-43C3-9EA1-22C0953FE281}" destId="{6DF0AB7E-4072-4CA3-AA67-0576578AFD3E}" srcOrd="3" destOrd="0" parTransId="{D90ECC15-811C-4A13-A75B-24919F1CF79E}" sibTransId="{1536DED8-224B-49B1-B4B1-587F5FF9CEFE}"/>
    <dgm:cxn modelId="{25531A41-21EE-564D-AEB0-22C6127734A4}" type="presOf" srcId="{6DF0AB7E-4072-4CA3-AA67-0576578AFD3E}" destId="{51DF9920-70B6-4B61-8446-57C820A759ED}" srcOrd="0" destOrd="0" presId="urn:microsoft.com/office/officeart/2005/8/layout/vList2"/>
    <dgm:cxn modelId="{5937CFE9-E70A-B840-9A7F-CC05DE7C3C91}" type="presOf" srcId="{D3207959-9D61-4D09-A893-436E459FA870}" destId="{FEBCCD9D-38EA-4644-A801-054158FA86C3}" srcOrd="0" destOrd="0" presId="urn:microsoft.com/office/officeart/2005/8/layout/vList2"/>
    <dgm:cxn modelId="{36777827-CADD-6D4A-A0F5-926995532DF6}" type="presOf" srcId="{703928F3-BF84-4AF6-A53B-47F4ECB2311C}" destId="{D536962F-8F48-4A86-BDAB-98C2020A3416}" srcOrd="0" destOrd="0" presId="urn:microsoft.com/office/officeart/2005/8/layout/vList2"/>
    <dgm:cxn modelId="{4EF69D3D-C121-49C5-85C0-1CA621D0D6A1}" srcId="{80C2082C-C27D-43C3-9EA1-22C0953FE281}" destId="{703928F3-BF84-4AF6-A53B-47F4ECB2311C}" srcOrd="0" destOrd="0" parTransId="{AA58A3C5-76C6-4ECB-8F4B-DBF01393CAEE}" sibTransId="{B374E665-CA2C-4C8F-8541-6ED41103EC39}"/>
    <dgm:cxn modelId="{1AC0AEF3-4CA4-734E-90AB-594486D25592}" type="presOf" srcId="{EB39B87E-929A-4C5A-9DB2-BF6BB4B6F124}" destId="{743FC5F9-6A10-421F-A5DD-18AE95009BDA}" srcOrd="0" destOrd="0" presId="urn:microsoft.com/office/officeart/2005/8/layout/vList2"/>
    <dgm:cxn modelId="{93EE6F81-F61A-483F-B0F3-9CC18E547B2C}" srcId="{80C2082C-C27D-43C3-9EA1-22C0953FE281}" destId="{D3207959-9D61-4D09-A893-436E459FA870}" srcOrd="1" destOrd="0" parTransId="{76BE27BC-2528-42BF-8E7C-178D80F9E604}" sibTransId="{508D791A-ED8F-4120-B17E-61FE4EDC955B}"/>
    <dgm:cxn modelId="{742EEFB8-BFF6-45AD-AA92-3A75BF8351C3}" srcId="{80C2082C-C27D-43C3-9EA1-22C0953FE281}" destId="{EB39B87E-929A-4C5A-9DB2-BF6BB4B6F124}" srcOrd="2" destOrd="0" parTransId="{6C7F930C-955F-458F-B082-99E2F14C8FB3}" sibTransId="{68344A0D-0909-4800-B938-6C25829D9B8A}"/>
    <dgm:cxn modelId="{786AAD3F-6538-2B4C-89FF-EB49904C72B0}" type="presOf" srcId="{80C2082C-C27D-43C3-9EA1-22C0953FE281}" destId="{F220EC0C-13DF-40BF-AD5C-19349A5A01FE}" srcOrd="0" destOrd="0" presId="urn:microsoft.com/office/officeart/2005/8/layout/vList2"/>
    <dgm:cxn modelId="{95EFB875-5867-FD43-876A-4424F97CBF97}" type="presParOf" srcId="{F220EC0C-13DF-40BF-AD5C-19349A5A01FE}" destId="{D536962F-8F48-4A86-BDAB-98C2020A3416}" srcOrd="0" destOrd="0" presId="urn:microsoft.com/office/officeart/2005/8/layout/vList2"/>
    <dgm:cxn modelId="{22E07571-CD2B-6F40-BC32-AE35E9E1DFE1}" type="presParOf" srcId="{F220EC0C-13DF-40BF-AD5C-19349A5A01FE}" destId="{D864D4FD-7EF6-4622-B7EC-432348234988}" srcOrd="1" destOrd="0" presId="urn:microsoft.com/office/officeart/2005/8/layout/vList2"/>
    <dgm:cxn modelId="{AC1B789F-323A-CB43-B582-CF2C5EB89C5B}" type="presParOf" srcId="{F220EC0C-13DF-40BF-AD5C-19349A5A01FE}" destId="{FEBCCD9D-38EA-4644-A801-054158FA86C3}" srcOrd="2" destOrd="0" presId="urn:microsoft.com/office/officeart/2005/8/layout/vList2"/>
    <dgm:cxn modelId="{8892E095-295F-E34D-8C84-2193941FBC96}" type="presParOf" srcId="{F220EC0C-13DF-40BF-AD5C-19349A5A01FE}" destId="{13E68525-FBD2-444B-8F85-501D4F792899}" srcOrd="3" destOrd="0" presId="urn:microsoft.com/office/officeart/2005/8/layout/vList2"/>
    <dgm:cxn modelId="{101CF48C-672B-6346-8CF5-337B0FC10F00}" type="presParOf" srcId="{F220EC0C-13DF-40BF-AD5C-19349A5A01FE}" destId="{743FC5F9-6A10-421F-A5DD-18AE95009BDA}" srcOrd="4" destOrd="0" presId="urn:microsoft.com/office/officeart/2005/8/layout/vList2"/>
    <dgm:cxn modelId="{7AF6179D-9B94-6144-837F-62F91E0A3B3C}" type="presParOf" srcId="{F220EC0C-13DF-40BF-AD5C-19349A5A01FE}" destId="{D1B271BA-9177-4A09-85E1-5B34EADF2E0D}" srcOrd="5" destOrd="0" presId="urn:microsoft.com/office/officeart/2005/8/layout/vList2"/>
    <dgm:cxn modelId="{5763219E-79F4-074F-910D-39626971633F}" type="presParOf" srcId="{F220EC0C-13DF-40BF-AD5C-19349A5A01FE}" destId="{51DF9920-70B6-4B61-8446-57C820A759E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B8AFE3-CC08-42ED-B64C-310DBE445E6D}">
      <dsp:nvSpPr>
        <dsp:cNvPr id="0" name=""/>
        <dsp:cNvSpPr/>
      </dsp:nvSpPr>
      <dsp:spPr>
        <a:xfrm>
          <a:off x="0" y="862693"/>
          <a:ext cx="7841178" cy="815490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Evaluation Overview and Activities to Date</a:t>
          </a:r>
          <a:endParaRPr lang="en-US" sz="3400" kern="1200" dirty="0"/>
        </a:p>
      </dsp:txBody>
      <dsp:txXfrm>
        <a:off x="39809" y="902502"/>
        <a:ext cx="7761560" cy="735872"/>
      </dsp:txXfrm>
    </dsp:sp>
    <dsp:sp modelId="{743FC5F9-6A10-421F-A5DD-18AE95009BDA}">
      <dsp:nvSpPr>
        <dsp:cNvPr id="0" name=""/>
        <dsp:cNvSpPr/>
      </dsp:nvSpPr>
      <dsp:spPr>
        <a:xfrm>
          <a:off x="0" y="1776103"/>
          <a:ext cx="7841178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Dashboard Reporting Template</a:t>
          </a:r>
          <a:endParaRPr lang="en-US" sz="3400" kern="1200" dirty="0"/>
        </a:p>
      </dsp:txBody>
      <dsp:txXfrm>
        <a:off x="39809" y="1815912"/>
        <a:ext cx="7761560" cy="735872"/>
      </dsp:txXfrm>
    </dsp:sp>
    <dsp:sp modelId="{51DF9920-70B6-4B61-8446-57C820A759ED}">
      <dsp:nvSpPr>
        <dsp:cNvPr id="0" name=""/>
        <dsp:cNvSpPr/>
      </dsp:nvSpPr>
      <dsp:spPr>
        <a:xfrm>
          <a:off x="0" y="2689513"/>
          <a:ext cx="7841178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Public Comment</a:t>
          </a:r>
          <a:endParaRPr lang="en-US" sz="3400" kern="1200" dirty="0"/>
        </a:p>
      </dsp:txBody>
      <dsp:txXfrm>
        <a:off x="39809" y="2729322"/>
        <a:ext cx="7761560" cy="7358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663E3D-197D-4F25-B6F6-A92F85ED62BF}">
      <dsp:nvSpPr>
        <dsp:cNvPr id="0" name=""/>
        <dsp:cNvSpPr/>
      </dsp:nvSpPr>
      <dsp:spPr>
        <a:xfrm>
          <a:off x="2672" y="5473"/>
          <a:ext cx="2605830" cy="7217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Process / Implementation</a:t>
          </a:r>
          <a:endParaRPr lang="en-US" sz="2000" b="1" kern="1200" dirty="0"/>
        </a:p>
      </dsp:txBody>
      <dsp:txXfrm>
        <a:off x="2672" y="5473"/>
        <a:ext cx="2605830" cy="721728"/>
      </dsp:txXfrm>
    </dsp:sp>
    <dsp:sp modelId="{03B78DD8-B9E0-4153-922A-82B301B2F747}">
      <dsp:nvSpPr>
        <dsp:cNvPr id="0" name=""/>
        <dsp:cNvSpPr/>
      </dsp:nvSpPr>
      <dsp:spPr>
        <a:xfrm>
          <a:off x="2672" y="727201"/>
          <a:ext cx="2605830" cy="23057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600" i="0" kern="1200" dirty="0" smtClean="0"/>
            <a:t>Surveys and focus groups with providers, consumers and stakeholders to assess:</a:t>
          </a:r>
          <a:endParaRPr lang="en-US" sz="1600" i="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600" i="0" kern="1200" dirty="0" smtClean="0"/>
            <a:t>Perceptions of SIM implementation</a:t>
          </a:r>
          <a:endParaRPr lang="en-US" sz="1600" i="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600" i="0" kern="1200" dirty="0" smtClean="0"/>
            <a:t>Challenges and barriers</a:t>
          </a:r>
          <a:endParaRPr lang="en-US" sz="1600" i="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600" i="0" kern="1200" dirty="0" smtClean="0"/>
            <a:t>Opportunities for improvement</a:t>
          </a:r>
          <a:endParaRPr lang="en-US" sz="1600" i="0" kern="1200" dirty="0"/>
        </a:p>
      </dsp:txBody>
      <dsp:txXfrm>
        <a:off x="2672" y="727201"/>
        <a:ext cx="2605830" cy="2305799"/>
      </dsp:txXfrm>
    </dsp:sp>
    <dsp:sp modelId="{4817D80F-C4F8-4C32-B808-48F83BF12BB2}">
      <dsp:nvSpPr>
        <dsp:cNvPr id="0" name=""/>
        <dsp:cNvSpPr/>
      </dsp:nvSpPr>
      <dsp:spPr>
        <a:xfrm>
          <a:off x="2973319" y="5473"/>
          <a:ext cx="2605830" cy="7217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Cost Effectiveness</a:t>
          </a:r>
          <a:endParaRPr lang="en-US" sz="2000" b="1" kern="1200" dirty="0"/>
        </a:p>
      </dsp:txBody>
      <dsp:txXfrm>
        <a:off x="2973319" y="5473"/>
        <a:ext cx="2605830" cy="721728"/>
      </dsp:txXfrm>
    </dsp:sp>
    <dsp:sp modelId="{4988385D-2383-4A7E-8AFC-5191EE788047}">
      <dsp:nvSpPr>
        <dsp:cNvPr id="0" name=""/>
        <dsp:cNvSpPr/>
      </dsp:nvSpPr>
      <dsp:spPr>
        <a:xfrm>
          <a:off x="2973319" y="727201"/>
          <a:ext cx="2605830" cy="23057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altLang="en-US" sz="1400" i="0" kern="1200" dirty="0" smtClean="0"/>
            <a:t>Analyze claims data to determine changes in:</a:t>
          </a:r>
          <a:endParaRPr lang="en-US" sz="1400" i="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altLang="en-US" sz="1400" i="0" kern="1200" dirty="0" smtClean="0"/>
            <a:t>Health care service utilization</a:t>
          </a:r>
          <a:endParaRPr lang="en-US" sz="1400" i="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altLang="en-US" sz="1400" i="0" kern="1200" dirty="0" smtClean="0"/>
            <a:t>Health care expenditures</a:t>
          </a:r>
          <a:endParaRPr lang="en-US" sz="1400" i="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altLang="en-US" sz="1400" i="0" kern="1200" dirty="0" smtClean="0"/>
            <a:t>Returns on SIM investments (e.g., Health Homes, Behavioral HHs and Accountable Communities)</a:t>
          </a:r>
          <a:endParaRPr lang="en-US" sz="1400" i="0" kern="1200" dirty="0"/>
        </a:p>
      </dsp:txBody>
      <dsp:txXfrm>
        <a:off x="2973319" y="727201"/>
        <a:ext cx="2605830" cy="2305799"/>
      </dsp:txXfrm>
    </dsp:sp>
    <dsp:sp modelId="{D82185A0-E552-437E-BA67-B933EF2A9000}">
      <dsp:nvSpPr>
        <dsp:cNvPr id="0" name=""/>
        <dsp:cNvSpPr/>
      </dsp:nvSpPr>
      <dsp:spPr>
        <a:xfrm>
          <a:off x="5943966" y="5473"/>
          <a:ext cx="2605830" cy="7217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Impact </a:t>
          </a:r>
          <a:r>
            <a:rPr lang="en-US" sz="2000" b="1" kern="1200" smtClean="0"/>
            <a:t>and Effectiveness</a:t>
          </a:r>
          <a:endParaRPr lang="en-US" sz="2000" b="1" kern="1200" dirty="0"/>
        </a:p>
      </dsp:txBody>
      <dsp:txXfrm>
        <a:off x="5943966" y="5473"/>
        <a:ext cx="2605830" cy="721728"/>
      </dsp:txXfrm>
    </dsp:sp>
    <dsp:sp modelId="{50DE8DF1-E8BE-48CA-801A-877BE1C24F70}">
      <dsp:nvSpPr>
        <dsp:cNvPr id="0" name=""/>
        <dsp:cNvSpPr/>
      </dsp:nvSpPr>
      <dsp:spPr>
        <a:xfrm>
          <a:off x="5943966" y="727201"/>
          <a:ext cx="2605830" cy="23057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altLang="en-US" sz="1400" i="0" kern="1200" dirty="0" smtClean="0"/>
            <a:t>Analyze claims and survey data to determine changes in:</a:t>
          </a:r>
          <a:endParaRPr lang="en-US" sz="1400" i="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altLang="en-US" sz="1400" i="0" kern="1200" dirty="0" smtClean="0"/>
            <a:t>Quality of care</a:t>
          </a:r>
          <a:endParaRPr lang="en-US" sz="1400" i="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400" i="0" kern="1200" dirty="0" smtClean="0"/>
            <a:t>Adherence to best practices</a:t>
          </a:r>
          <a:endParaRPr lang="en-US" sz="1400" i="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400" i="0" kern="1200" dirty="0" smtClean="0"/>
            <a:t>Measurable outcomes and</a:t>
          </a:r>
          <a:endParaRPr lang="en-US" sz="1400" i="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400" i="0" kern="1200" dirty="0" smtClean="0"/>
            <a:t>Patient experience</a:t>
          </a:r>
          <a:endParaRPr lang="en-US" sz="1400" i="0" kern="1200" dirty="0"/>
        </a:p>
      </dsp:txBody>
      <dsp:txXfrm>
        <a:off x="5943966" y="727201"/>
        <a:ext cx="2605830" cy="23057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36962F-8F48-4A86-BDAB-98C2020A3416}">
      <dsp:nvSpPr>
        <dsp:cNvPr id="0" name=""/>
        <dsp:cNvSpPr/>
      </dsp:nvSpPr>
      <dsp:spPr>
        <a:xfrm>
          <a:off x="0" y="562857"/>
          <a:ext cx="7100455" cy="743535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Welcome and Introductions</a:t>
          </a:r>
          <a:endParaRPr lang="en-US" sz="3100" kern="1200" dirty="0"/>
        </a:p>
      </dsp:txBody>
      <dsp:txXfrm>
        <a:off x="36296" y="599153"/>
        <a:ext cx="7027863" cy="670943"/>
      </dsp:txXfrm>
    </dsp:sp>
    <dsp:sp modelId="{FEBCCD9D-38EA-4644-A801-054158FA86C3}">
      <dsp:nvSpPr>
        <dsp:cNvPr id="0" name=""/>
        <dsp:cNvSpPr/>
      </dsp:nvSpPr>
      <dsp:spPr>
        <a:xfrm>
          <a:off x="0" y="1395673"/>
          <a:ext cx="7100455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Evaluation Overview and Activities to Date</a:t>
          </a:r>
          <a:endParaRPr lang="en-US" sz="3100" kern="1200" dirty="0"/>
        </a:p>
      </dsp:txBody>
      <dsp:txXfrm>
        <a:off x="36296" y="1431969"/>
        <a:ext cx="7027863" cy="670943"/>
      </dsp:txXfrm>
    </dsp:sp>
    <dsp:sp modelId="{743FC5F9-6A10-421F-A5DD-18AE95009BDA}">
      <dsp:nvSpPr>
        <dsp:cNvPr id="0" name=""/>
        <dsp:cNvSpPr/>
      </dsp:nvSpPr>
      <dsp:spPr>
        <a:xfrm>
          <a:off x="0" y="2228488"/>
          <a:ext cx="7100455" cy="743535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Dashboard Reporting Template</a:t>
          </a:r>
          <a:endParaRPr lang="en-US" sz="3100" kern="1200" dirty="0"/>
        </a:p>
      </dsp:txBody>
      <dsp:txXfrm>
        <a:off x="36296" y="2264784"/>
        <a:ext cx="7027863" cy="670943"/>
      </dsp:txXfrm>
    </dsp:sp>
    <dsp:sp modelId="{51DF9920-70B6-4B61-8446-57C820A759ED}">
      <dsp:nvSpPr>
        <dsp:cNvPr id="0" name=""/>
        <dsp:cNvSpPr/>
      </dsp:nvSpPr>
      <dsp:spPr>
        <a:xfrm>
          <a:off x="0" y="3061303"/>
          <a:ext cx="7100455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Public Comment</a:t>
          </a:r>
          <a:endParaRPr lang="en-US" sz="3100" kern="1200" dirty="0"/>
        </a:p>
      </dsp:txBody>
      <dsp:txXfrm>
        <a:off x="36296" y="3097599"/>
        <a:ext cx="7027863" cy="6709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36962F-8F48-4A86-BDAB-98C2020A3416}">
      <dsp:nvSpPr>
        <dsp:cNvPr id="0" name=""/>
        <dsp:cNvSpPr/>
      </dsp:nvSpPr>
      <dsp:spPr>
        <a:xfrm>
          <a:off x="0" y="615148"/>
          <a:ext cx="7034495" cy="719549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Welcome and Introductions</a:t>
          </a:r>
          <a:endParaRPr lang="en-US" sz="3000" kern="1200" dirty="0"/>
        </a:p>
      </dsp:txBody>
      <dsp:txXfrm>
        <a:off x="35125" y="650273"/>
        <a:ext cx="6964245" cy="649299"/>
      </dsp:txXfrm>
    </dsp:sp>
    <dsp:sp modelId="{FEBCCD9D-38EA-4644-A801-054158FA86C3}">
      <dsp:nvSpPr>
        <dsp:cNvPr id="0" name=""/>
        <dsp:cNvSpPr/>
      </dsp:nvSpPr>
      <dsp:spPr>
        <a:xfrm>
          <a:off x="0" y="1421098"/>
          <a:ext cx="7034495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Evaluation Overview and Activities to Date</a:t>
          </a:r>
          <a:endParaRPr lang="en-US" sz="3000" kern="1200" dirty="0"/>
        </a:p>
      </dsp:txBody>
      <dsp:txXfrm>
        <a:off x="35125" y="1456223"/>
        <a:ext cx="6964245" cy="649299"/>
      </dsp:txXfrm>
    </dsp:sp>
    <dsp:sp modelId="{743FC5F9-6A10-421F-A5DD-18AE95009BDA}">
      <dsp:nvSpPr>
        <dsp:cNvPr id="0" name=""/>
        <dsp:cNvSpPr/>
      </dsp:nvSpPr>
      <dsp:spPr>
        <a:xfrm>
          <a:off x="0" y="2227048"/>
          <a:ext cx="7034495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Dashboard Reporting Template</a:t>
          </a:r>
          <a:endParaRPr lang="en-US" sz="3000" kern="1200" dirty="0"/>
        </a:p>
      </dsp:txBody>
      <dsp:txXfrm>
        <a:off x="35125" y="2262173"/>
        <a:ext cx="6964245" cy="649299"/>
      </dsp:txXfrm>
    </dsp:sp>
    <dsp:sp modelId="{51DF9920-70B6-4B61-8446-57C820A759ED}">
      <dsp:nvSpPr>
        <dsp:cNvPr id="0" name=""/>
        <dsp:cNvSpPr/>
      </dsp:nvSpPr>
      <dsp:spPr>
        <a:xfrm>
          <a:off x="0" y="3032998"/>
          <a:ext cx="7034495" cy="719549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Public Comment</a:t>
          </a:r>
          <a:endParaRPr lang="en-US" sz="3000" kern="1200" dirty="0"/>
        </a:p>
      </dsp:txBody>
      <dsp:txXfrm>
        <a:off x="35125" y="3068123"/>
        <a:ext cx="6964245" cy="649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40B5B-E3C0-2A47-BE6E-DE4059EA59FB}" type="datetimeFigureOut">
              <a:rPr lang="en-US" smtClean="0"/>
              <a:t>3/6/15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5EB24-950C-4743-91F7-2A436F9706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152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5EB24-950C-4743-91F7-2A436F9706A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05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5EB24-950C-4743-91F7-2A436F9706A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05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5EB24-950C-4743-91F7-2A436F9706A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05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5EB24-950C-4743-91F7-2A436F9706A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05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5EB24-950C-4743-91F7-2A436F9706A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05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5EB24-950C-4743-91F7-2A436F9706A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054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5EB24-950C-4743-91F7-2A436F9706A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054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5EB24-950C-4743-91F7-2A436F9706A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054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5EB24-950C-4743-91F7-2A436F9706A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054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5EB24-950C-4743-91F7-2A436F9706A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05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5EB24-950C-4743-91F7-2A436F9706A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05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5EB24-950C-4743-91F7-2A436F9706A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05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5EB24-950C-4743-91F7-2A436F9706A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05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5EB24-950C-4743-91F7-2A436F9706A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05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5EB24-950C-4743-91F7-2A436F9706A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05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5EB24-950C-4743-91F7-2A436F9706A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05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5EB24-950C-4743-91F7-2A436F9706A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05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5EB24-950C-4743-91F7-2A436F9706A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05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63C4-5AE3-A04C-A7AB-F6DB175CF4BC}" type="datetimeFigureOut">
              <a:rPr lang="en-US" smtClean="0"/>
              <a:t>3/6/15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D89-C360-D545-9F3A-54DEFA386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11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63C4-5AE3-A04C-A7AB-F6DB175CF4BC}" type="datetimeFigureOut">
              <a:rPr lang="en-US" smtClean="0"/>
              <a:t>3/6/15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D89-C360-D545-9F3A-54DEFA386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54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63C4-5AE3-A04C-A7AB-F6DB175CF4BC}" type="datetimeFigureOut">
              <a:rPr lang="en-US" smtClean="0"/>
              <a:t>3/6/15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D89-C360-D545-9F3A-54DEFA386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95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63C4-5AE3-A04C-A7AB-F6DB175CF4BC}" type="datetimeFigureOut">
              <a:rPr lang="en-US" smtClean="0"/>
              <a:t>3/6/15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D89-C360-D545-9F3A-54DEFA386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17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63C4-5AE3-A04C-A7AB-F6DB175CF4BC}" type="datetimeFigureOut">
              <a:rPr lang="en-US" smtClean="0"/>
              <a:t>3/6/15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D89-C360-D545-9F3A-54DEFA386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216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63C4-5AE3-A04C-A7AB-F6DB175CF4BC}" type="datetimeFigureOut">
              <a:rPr lang="en-US" smtClean="0"/>
              <a:t>3/6/15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D89-C360-D545-9F3A-54DEFA386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63C4-5AE3-A04C-A7AB-F6DB175CF4BC}" type="datetimeFigureOut">
              <a:rPr lang="en-US" smtClean="0"/>
              <a:t>3/6/15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D89-C360-D545-9F3A-54DEFA386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742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63C4-5AE3-A04C-A7AB-F6DB175CF4BC}" type="datetimeFigureOut">
              <a:rPr lang="en-US" smtClean="0"/>
              <a:t>3/6/15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D89-C360-D545-9F3A-54DEFA386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77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63C4-5AE3-A04C-A7AB-F6DB175CF4BC}" type="datetimeFigureOut">
              <a:rPr lang="en-US" smtClean="0"/>
              <a:t>3/6/15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D89-C360-D545-9F3A-54DEFA386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540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63C4-5AE3-A04C-A7AB-F6DB175CF4BC}" type="datetimeFigureOut">
              <a:rPr lang="en-US" smtClean="0"/>
              <a:t>3/6/15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D89-C360-D545-9F3A-54DEFA386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636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63C4-5AE3-A04C-A7AB-F6DB175CF4BC}" type="datetimeFigureOut">
              <a:rPr lang="en-US" smtClean="0"/>
              <a:t>3/6/15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D89-C360-D545-9F3A-54DEFA386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963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C63C4-5AE3-A04C-A7AB-F6DB175CF4BC}" type="datetimeFigureOut">
              <a:rPr lang="en-US" smtClean="0"/>
              <a:t>3/6/15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48D89-C360-D545-9F3A-54DEFA386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57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jpg"/><Relationship Id="rId5" Type="http://schemas.openxmlformats.org/officeDocument/2006/relationships/diagramData" Target="../diagrams/data3.xml"/><Relationship Id="rId6" Type="http://schemas.openxmlformats.org/officeDocument/2006/relationships/diagramLayout" Target="../diagrams/layout3.xml"/><Relationship Id="rId7" Type="http://schemas.openxmlformats.org/officeDocument/2006/relationships/diagramQuickStyle" Target="../diagrams/quickStyle3.xml"/><Relationship Id="rId8" Type="http://schemas.openxmlformats.org/officeDocument/2006/relationships/diagramColors" Target="../diagrams/colors3.xml"/><Relationship Id="rId9" Type="http://schemas.microsoft.com/office/2007/relationships/diagramDrawing" Target="../diagrams/drawing3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jpg"/><Relationship Id="rId5" Type="http://schemas.openxmlformats.org/officeDocument/2006/relationships/diagramData" Target="../diagrams/data1.xml"/><Relationship Id="rId6" Type="http://schemas.openxmlformats.org/officeDocument/2006/relationships/diagramLayout" Target="../diagrams/layout1.xml"/><Relationship Id="rId7" Type="http://schemas.openxmlformats.org/officeDocument/2006/relationships/diagramQuickStyle" Target="../diagrams/quickStyle1.xml"/><Relationship Id="rId8" Type="http://schemas.openxmlformats.org/officeDocument/2006/relationships/diagramColors" Target="../diagrams/colors1.xml"/><Relationship Id="rId9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jpg"/><Relationship Id="rId5" Type="http://schemas.openxmlformats.org/officeDocument/2006/relationships/diagramData" Target="../diagrams/data4.xml"/><Relationship Id="rId6" Type="http://schemas.openxmlformats.org/officeDocument/2006/relationships/diagramLayout" Target="../diagrams/layout4.xml"/><Relationship Id="rId7" Type="http://schemas.openxmlformats.org/officeDocument/2006/relationships/diagramQuickStyle" Target="../diagrams/quickStyle4.xml"/><Relationship Id="rId8" Type="http://schemas.openxmlformats.org/officeDocument/2006/relationships/diagramColors" Target="../diagrams/colors4.xml"/><Relationship Id="rId9" Type="http://schemas.microsoft.com/office/2007/relationships/diagramDrawing" Target="../diagrams/drawing4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78569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B3768"/>
              </a:solidFill>
            </a:endParaRPr>
          </a:p>
        </p:txBody>
      </p:sp>
      <p:pic>
        <p:nvPicPr>
          <p:cNvPr id="3" name="Picture 2" descr="sim logo_fi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896" y="5749636"/>
            <a:ext cx="2321792" cy="8830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7290" y="5405942"/>
            <a:ext cx="25654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1B3768"/>
                </a:solidFill>
                <a:latin typeface="Neutraface Text Light"/>
                <a:cs typeface="Neutraface Text Light"/>
              </a:rPr>
              <a:t>David Hanig</a:t>
            </a:r>
          </a:p>
          <a:p>
            <a:pPr algn="ctr"/>
            <a:r>
              <a:rPr lang="en-US" sz="2000" dirty="0" smtClean="0">
                <a:solidFill>
                  <a:srgbClr val="1B3768"/>
                </a:solidFill>
                <a:latin typeface="Neutraface Text Light"/>
                <a:cs typeface="Neutraface Text Light"/>
              </a:rPr>
              <a:t>Project Director</a:t>
            </a:r>
          </a:p>
          <a:p>
            <a:pPr algn="ctr"/>
            <a:r>
              <a:rPr lang="en-US" sz="2000" dirty="0" smtClean="0">
                <a:solidFill>
                  <a:srgbClr val="1B3768"/>
                </a:solidFill>
                <a:latin typeface="Neutraface Text Light"/>
                <a:cs typeface="Neutraface Text Light"/>
              </a:rPr>
              <a:t>The Lewin Group</a:t>
            </a:r>
            <a:endParaRPr lang="en-US" sz="2000" dirty="0">
              <a:solidFill>
                <a:srgbClr val="1B3768"/>
              </a:solidFill>
              <a:latin typeface="Neutraface Text Light"/>
              <a:cs typeface="Neutraface Text Light"/>
            </a:endParaRPr>
          </a:p>
        </p:txBody>
      </p:sp>
      <p:pic>
        <p:nvPicPr>
          <p:cNvPr id="9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0" b="6950"/>
          <a:stretch>
            <a:fillRect/>
          </a:stretch>
        </p:blipFill>
        <p:spPr>
          <a:xfrm>
            <a:off x="0" y="434145"/>
            <a:ext cx="9144000" cy="37099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992466"/>
            <a:ext cx="9144000" cy="9853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B376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2027" y="4182871"/>
            <a:ext cx="757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Neutraface Text Demi"/>
                <a:cs typeface="Neutraface Text Demi"/>
              </a:rPr>
              <a:t>Maine SIM Self-Evaluation</a:t>
            </a:r>
            <a:endParaRPr lang="en-US" sz="2800" dirty="0">
              <a:solidFill>
                <a:srgbClr val="FFFFFF"/>
              </a:solidFill>
              <a:latin typeface="Neutraface Text Demi"/>
              <a:cs typeface="Neutraface Text Demi"/>
            </a:endParaRPr>
          </a:p>
        </p:txBody>
      </p:sp>
      <p:sp>
        <p:nvSpPr>
          <p:cNvPr id="4" name="Isosceles Triangle 3"/>
          <p:cNvSpPr/>
          <p:nvPr/>
        </p:nvSpPr>
        <p:spPr>
          <a:xfrm rot="10800000">
            <a:off x="960571" y="4853039"/>
            <a:ext cx="738913" cy="423533"/>
          </a:xfrm>
          <a:prstGeom prst="triangle">
            <a:avLst/>
          </a:prstGeom>
          <a:solidFill>
            <a:srgbClr val="1B37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lewingrou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04" y="5883005"/>
            <a:ext cx="2744192" cy="5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15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pic>
        <p:nvPicPr>
          <p:cNvPr id="7" name="Picture 6" descr="sim logo_fin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096" y="6205466"/>
            <a:ext cx="1454574" cy="55319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1560611"/>
            <a:ext cx="2362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  <a:latin typeface="Adobe Caslon Pro"/>
                <a:cs typeface="Adobe Caslon Pro"/>
              </a:rPr>
              <a:t>“Nothing About Us, Without Us”</a:t>
            </a:r>
            <a:endParaRPr lang="en-US" b="1" dirty="0">
              <a:solidFill>
                <a:schemeClr val="bg1"/>
              </a:solidFill>
              <a:latin typeface="Adobe Caslon Pro"/>
              <a:cs typeface="Adobe Caslon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92" y="304924"/>
            <a:ext cx="8859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Neutraface Text Demi"/>
                <a:cs typeface="Neutraface Text Demi"/>
              </a:rPr>
              <a:t>Method: Impact &amp; Effectiveness Evaluation</a:t>
            </a:r>
            <a:endParaRPr lang="en-US" sz="2800" dirty="0">
              <a:solidFill>
                <a:srgbClr val="FFFFFF"/>
              </a:solidFill>
              <a:latin typeface="Neutraface Text Demi"/>
              <a:cs typeface="Neutraface Text Demi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470636"/>
            <a:ext cx="8229600" cy="495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Aft>
                <a:spcPts val="1200"/>
              </a:spcAft>
              <a:buClr>
                <a:srgbClr val="1B3768"/>
              </a:buClr>
              <a:buFont typeface="Arial"/>
              <a:buChar char="•"/>
            </a:pPr>
            <a:r>
              <a:rPr lang="en-US" altLang="en-US" sz="2400" dirty="0" smtClean="0">
                <a:solidFill>
                  <a:srgbClr val="404040"/>
                </a:solidFill>
              </a:rPr>
              <a:t>Integrate qualitative and quantitative methods previously described to analyze relevant data and answer the key research questions of this study</a:t>
            </a:r>
          </a:p>
          <a:p>
            <a:pPr marL="342900" indent="-342900" algn="l">
              <a:spcAft>
                <a:spcPts val="1200"/>
              </a:spcAft>
              <a:buClr>
                <a:srgbClr val="1B3768"/>
              </a:buClr>
              <a:buFont typeface="Arial"/>
              <a:buChar char="•"/>
            </a:pPr>
            <a:r>
              <a:rPr lang="en-US" altLang="en-US" sz="2400" dirty="0" smtClean="0">
                <a:solidFill>
                  <a:srgbClr val="404040"/>
                </a:solidFill>
              </a:rPr>
              <a:t>Separate investigations will be conducted to assess the individual impact of four key SIM interventions:  Stage A Health Homes, Stage B Health Homes, Patient Centered Medical Homes, and MaineCare Accountable Communities. </a:t>
            </a:r>
          </a:p>
          <a:p>
            <a:pPr marL="342900" indent="-342900" algn="l">
              <a:buClr>
                <a:srgbClr val="1B3768"/>
              </a:buClr>
              <a:buFont typeface="Arial"/>
              <a:buChar char="•"/>
            </a:pPr>
            <a:r>
              <a:rPr lang="en-US" altLang="en-US" sz="2400" dirty="0" smtClean="0">
                <a:solidFill>
                  <a:srgbClr val="404040"/>
                </a:solidFill>
              </a:rPr>
              <a:t>Additional investigations may be used to explore the impact of other interventions and related SIM activities beyond those specified above (e.g. the Community Health Worker or Community Care Team pilots)</a:t>
            </a:r>
          </a:p>
        </p:txBody>
      </p:sp>
    </p:spTree>
    <p:extLst>
      <p:ext uri="{BB962C8B-B14F-4D97-AF65-F5344CB8AC3E}">
        <p14:creationId xmlns:p14="http://schemas.microsoft.com/office/powerpoint/2010/main" val="2151411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pic>
        <p:nvPicPr>
          <p:cNvPr id="7" name="Picture 6" descr="sim logo_fin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096" y="6205466"/>
            <a:ext cx="1454574" cy="55319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1560611"/>
            <a:ext cx="2362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  <a:latin typeface="Adobe Caslon Pro"/>
                <a:cs typeface="Adobe Caslon Pro"/>
              </a:rPr>
              <a:t>“Nothing About Us, Without Us”</a:t>
            </a:r>
            <a:endParaRPr lang="en-US" b="1" dirty="0">
              <a:solidFill>
                <a:schemeClr val="bg1"/>
              </a:solidFill>
              <a:latin typeface="Adobe Caslon Pro"/>
              <a:cs typeface="Adobe Caslon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92" y="304924"/>
            <a:ext cx="8859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Neutraface Text Demi"/>
                <a:cs typeface="Neutraface Text Demi"/>
              </a:rPr>
              <a:t>Reporting</a:t>
            </a:r>
            <a:endParaRPr lang="en-US" sz="2800" dirty="0">
              <a:solidFill>
                <a:srgbClr val="FFFFFF"/>
              </a:solidFill>
              <a:latin typeface="Neutraface Text Demi"/>
              <a:cs typeface="Neutraface Text Demi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293012"/>
            <a:ext cx="8229600" cy="5076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0"/>
              </a:spcBef>
              <a:spcAft>
                <a:spcPts val="400"/>
              </a:spcAft>
              <a:buClr>
                <a:srgbClr val="1B3768"/>
              </a:buClr>
              <a:buFont typeface="Arial"/>
              <a:buChar char="•"/>
            </a:pPr>
            <a:r>
              <a:rPr lang="en-US" altLang="en-US" sz="2400" dirty="0" smtClean="0">
                <a:solidFill>
                  <a:srgbClr val="404040"/>
                </a:solidFill>
              </a:rPr>
              <a:t>Quarterly Dashboard (</a:t>
            </a:r>
            <a:r>
              <a:rPr lang="en-US" altLang="en-US" sz="2000" dirty="0" smtClean="0">
                <a:solidFill>
                  <a:srgbClr val="404040"/>
                </a:solidFill>
              </a:rPr>
              <a:t>Demonstration to follow)</a:t>
            </a:r>
          </a:p>
          <a:p>
            <a:pPr marL="742950" lvl="1" indent="-285750" algn="l">
              <a:spcBef>
                <a:spcPts val="0"/>
              </a:spcBef>
              <a:spcAft>
                <a:spcPts val="400"/>
              </a:spcAft>
              <a:buClr>
                <a:srgbClr val="1B3768"/>
              </a:buClr>
              <a:buFont typeface="Arial"/>
              <a:buChar char="•"/>
            </a:pPr>
            <a:r>
              <a:rPr lang="en-US" altLang="en-US" sz="2000" dirty="0" smtClean="0">
                <a:solidFill>
                  <a:srgbClr val="404040"/>
                </a:solidFill>
              </a:rPr>
              <a:t>Cost-effectiveness and impact evaluation measures, with others phased in over time</a:t>
            </a:r>
          </a:p>
          <a:p>
            <a:pPr marL="742950" lvl="1" indent="-285750" algn="l">
              <a:spcBef>
                <a:spcPts val="0"/>
              </a:spcBef>
              <a:spcAft>
                <a:spcPts val="400"/>
              </a:spcAft>
              <a:buClr>
                <a:srgbClr val="1B3768"/>
              </a:buClr>
              <a:buFont typeface="Arial"/>
              <a:buChar char="•"/>
            </a:pPr>
            <a:r>
              <a:rPr lang="en-US" altLang="en-US" sz="2000" dirty="0" smtClean="0">
                <a:solidFill>
                  <a:srgbClr val="404040"/>
                </a:solidFill>
              </a:rPr>
              <a:t>To be reviewed by SIM Partners prior to broader dissemination</a:t>
            </a:r>
          </a:p>
          <a:p>
            <a:pPr marL="742950" lvl="1" indent="-285750" algn="l">
              <a:spcBef>
                <a:spcPts val="0"/>
              </a:spcBef>
              <a:spcAft>
                <a:spcPts val="400"/>
              </a:spcAft>
              <a:buClr>
                <a:srgbClr val="1B3768"/>
              </a:buClr>
              <a:buFont typeface="Arial"/>
              <a:buChar char="•"/>
            </a:pPr>
            <a:r>
              <a:rPr lang="en-US" altLang="en-US" sz="2000" dirty="0" smtClean="0">
                <a:solidFill>
                  <a:srgbClr val="404040"/>
                </a:solidFill>
              </a:rPr>
              <a:t>User-friendly to decision-makers and external audiences</a:t>
            </a:r>
          </a:p>
          <a:p>
            <a:pPr marL="342900" indent="-342900" algn="l">
              <a:spcBef>
                <a:spcPts val="0"/>
              </a:spcBef>
              <a:spcAft>
                <a:spcPts val="400"/>
              </a:spcAft>
              <a:buClr>
                <a:srgbClr val="1B3768"/>
              </a:buClr>
              <a:buFont typeface="Arial"/>
              <a:buChar char="•"/>
            </a:pPr>
            <a:r>
              <a:rPr lang="en-US" altLang="en-US" sz="2400" dirty="0" smtClean="0">
                <a:solidFill>
                  <a:srgbClr val="404040"/>
                </a:solidFill>
              </a:rPr>
              <a:t>Quarterly Presentations to Steering Committee </a:t>
            </a:r>
          </a:p>
          <a:p>
            <a:pPr marL="742950" lvl="1" indent="-285750" algn="l">
              <a:spcBef>
                <a:spcPts val="0"/>
              </a:spcBef>
              <a:spcAft>
                <a:spcPts val="400"/>
              </a:spcAft>
              <a:buClr>
                <a:srgbClr val="1B3768"/>
              </a:buClr>
              <a:buFont typeface="Arial"/>
              <a:buChar char="•"/>
            </a:pPr>
            <a:r>
              <a:rPr lang="en-US" altLang="en-US" sz="2000" dirty="0" smtClean="0">
                <a:solidFill>
                  <a:srgbClr val="404040"/>
                </a:solidFill>
              </a:rPr>
              <a:t>Status update on evaluation</a:t>
            </a:r>
          </a:p>
          <a:p>
            <a:pPr marL="742950" lvl="1" indent="-285750" algn="l">
              <a:spcBef>
                <a:spcPts val="0"/>
              </a:spcBef>
              <a:spcAft>
                <a:spcPts val="400"/>
              </a:spcAft>
              <a:buClr>
                <a:srgbClr val="1B3768"/>
              </a:buClr>
              <a:buFont typeface="Arial"/>
              <a:buChar char="•"/>
            </a:pPr>
            <a:r>
              <a:rPr lang="en-US" altLang="en-US" sz="2000" dirty="0" smtClean="0">
                <a:solidFill>
                  <a:srgbClr val="404040"/>
                </a:solidFill>
              </a:rPr>
              <a:t>Facilitated discussions of rapid cycle improvements and development of learning opportunities</a:t>
            </a:r>
          </a:p>
          <a:p>
            <a:pPr marL="342900" indent="-342900" algn="l">
              <a:spcBef>
                <a:spcPts val="0"/>
              </a:spcBef>
              <a:spcAft>
                <a:spcPts val="400"/>
              </a:spcAft>
              <a:buClr>
                <a:srgbClr val="1B3768"/>
              </a:buClr>
              <a:buFont typeface="Arial"/>
              <a:buChar char="•"/>
            </a:pPr>
            <a:r>
              <a:rPr lang="en-US" altLang="en-US" sz="2400" dirty="0" smtClean="0">
                <a:solidFill>
                  <a:srgbClr val="404040"/>
                </a:solidFill>
              </a:rPr>
              <a:t>Annual Report and Presentation to Steering Committee</a:t>
            </a:r>
          </a:p>
          <a:p>
            <a:pPr marL="742950" lvl="1" indent="-285750" algn="l">
              <a:spcBef>
                <a:spcPts val="0"/>
              </a:spcBef>
              <a:spcAft>
                <a:spcPts val="400"/>
              </a:spcAft>
              <a:buClr>
                <a:srgbClr val="1B3768"/>
              </a:buClr>
              <a:buFont typeface="Arial"/>
              <a:buChar char="•"/>
            </a:pPr>
            <a:r>
              <a:rPr lang="en-US" altLang="en-US" sz="2000" dirty="0" smtClean="0">
                <a:solidFill>
                  <a:srgbClr val="404040"/>
                </a:solidFill>
              </a:rPr>
              <a:t>Annual report will be drafted for review and input by Evaluation Subcommittee and approved by ME DHHS </a:t>
            </a:r>
          </a:p>
          <a:p>
            <a:pPr marL="742950" lvl="1" indent="-285750" algn="l">
              <a:spcBef>
                <a:spcPts val="0"/>
              </a:spcBef>
              <a:spcAft>
                <a:spcPts val="400"/>
              </a:spcAft>
              <a:buClr>
                <a:srgbClr val="1B3768"/>
              </a:buClr>
              <a:buFont typeface="Arial"/>
              <a:buChar char="•"/>
            </a:pPr>
            <a:r>
              <a:rPr lang="en-US" altLang="en-US" sz="2000" dirty="0" smtClean="0">
                <a:solidFill>
                  <a:srgbClr val="404040"/>
                </a:solidFill>
              </a:rPr>
              <a:t>Presentation of findings will occur in month following submission of the Annual Report</a:t>
            </a:r>
          </a:p>
        </p:txBody>
      </p:sp>
    </p:spTree>
    <p:extLst>
      <p:ext uri="{BB962C8B-B14F-4D97-AF65-F5344CB8AC3E}">
        <p14:creationId xmlns:p14="http://schemas.microsoft.com/office/powerpoint/2010/main" val="2151411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pic>
        <p:nvPicPr>
          <p:cNvPr id="7" name="Picture 6" descr="sim logo_fin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096" y="6205466"/>
            <a:ext cx="1454574" cy="55319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1560611"/>
            <a:ext cx="2362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  <a:latin typeface="Adobe Caslon Pro"/>
                <a:cs typeface="Adobe Caslon Pro"/>
              </a:rPr>
              <a:t>“Nothing About Us, Without Us”</a:t>
            </a:r>
            <a:endParaRPr lang="en-US" b="1" dirty="0">
              <a:solidFill>
                <a:schemeClr val="bg1"/>
              </a:solidFill>
              <a:latin typeface="Adobe Caslon Pro"/>
              <a:cs typeface="Adobe Caslon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92" y="304924"/>
            <a:ext cx="8859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Neutraface Text Demi"/>
                <a:cs typeface="Neutraface Text Demi"/>
              </a:rPr>
              <a:t>Evaluation Activities to Date</a:t>
            </a:r>
            <a:endParaRPr lang="en-US" sz="2800" dirty="0">
              <a:solidFill>
                <a:srgbClr val="FFFFFF"/>
              </a:solidFill>
              <a:latin typeface="Neutraface Text Demi"/>
              <a:cs typeface="Neutraface Text Demi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1283" y="1497760"/>
            <a:ext cx="8229600" cy="492283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Aft>
                <a:spcPts val="600"/>
              </a:spcAft>
              <a:buClr>
                <a:srgbClr val="1B3768"/>
              </a:buClr>
              <a:buFont typeface="Arial"/>
              <a:buChar char="•"/>
            </a:pPr>
            <a:r>
              <a:rPr lang="en-US" altLang="en-US" dirty="0" smtClean="0">
                <a:solidFill>
                  <a:srgbClr val="404040"/>
                </a:solidFill>
              </a:rPr>
              <a:t>Launched Evaluation Subcommittee </a:t>
            </a:r>
          </a:p>
          <a:p>
            <a:pPr marL="457200" indent="-457200" algn="l">
              <a:spcAft>
                <a:spcPts val="600"/>
              </a:spcAft>
              <a:buClr>
                <a:srgbClr val="1B3768"/>
              </a:buClr>
              <a:buFont typeface="Arial"/>
              <a:buChar char="•"/>
            </a:pPr>
            <a:r>
              <a:rPr lang="en-US" altLang="en-US" dirty="0" smtClean="0">
                <a:solidFill>
                  <a:srgbClr val="404040"/>
                </a:solidFill>
              </a:rPr>
              <a:t>Conducted preliminary meetings with SIM partners to review current processes and ensure alignment of work</a:t>
            </a:r>
          </a:p>
          <a:p>
            <a:pPr marL="457200" indent="-457200" algn="l">
              <a:spcAft>
                <a:spcPts val="600"/>
              </a:spcAft>
              <a:buClr>
                <a:srgbClr val="1B3768"/>
              </a:buClr>
              <a:buFont typeface="Arial"/>
              <a:buChar char="•"/>
            </a:pPr>
            <a:r>
              <a:rPr lang="en-US" altLang="en-US" dirty="0" smtClean="0">
                <a:solidFill>
                  <a:srgbClr val="404040"/>
                </a:solidFill>
              </a:rPr>
              <a:t>Conducted preliminary meetings with Muskie and RTI to begin establishing coordination for evaluation activities</a:t>
            </a:r>
          </a:p>
          <a:p>
            <a:pPr marL="457200" indent="-457200" algn="l">
              <a:spcAft>
                <a:spcPts val="600"/>
              </a:spcAft>
              <a:buClr>
                <a:srgbClr val="1B3768"/>
              </a:buClr>
              <a:buFont typeface="Arial"/>
              <a:buChar char="•"/>
            </a:pPr>
            <a:r>
              <a:rPr lang="en-US" altLang="en-US" dirty="0" smtClean="0">
                <a:solidFill>
                  <a:srgbClr val="404040"/>
                </a:solidFill>
              </a:rPr>
              <a:t>Drafted Evaluation Plan</a:t>
            </a:r>
          </a:p>
          <a:p>
            <a:pPr marL="457200" indent="-457200" algn="l">
              <a:spcAft>
                <a:spcPts val="600"/>
              </a:spcAft>
              <a:buClr>
                <a:srgbClr val="1B3768"/>
              </a:buClr>
              <a:buFont typeface="Arial"/>
              <a:buChar char="•"/>
            </a:pPr>
            <a:r>
              <a:rPr lang="en-US" altLang="en-US" dirty="0" smtClean="0">
                <a:solidFill>
                  <a:srgbClr val="404040"/>
                </a:solidFill>
              </a:rPr>
              <a:t>Participated in Steering Committee and SIM Partner Meetings</a:t>
            </a:r>
          </a:p>
          <a:p>
            <a:pPr marL="457200" indent="-457200" algn="l">
              <a:spcAft>
                <a:spcPts val="600"/>
              </a:spcAft>
              <a:buClr>
                <a:srgbClr val="1B3768"/>
              </a:buClr>
              <a:buFont typeface="Arial"/>
              <a:buChar char="•"/>
            </a:pPr>
            <a:r>
              <a:rPr lang="en-US" altLang="en-US" dirty="0" smtClean="0">
                <a:solidFill>
                  <a:srgbClr val="404040"/>
                </a:solidFill>
              </a:rPr>
              <a:t>Obtained MaineCare, commercial and attribution data and began analysis</a:t>
            </a:r>
          </a:p>
          <a:p>
            <a:pPr marL="457200" indent="-457200" algn="l">
              <a:spcAft>
                <a:spcPts val="600"/>
              </a:spcAft>
              <a:buClr>
                <a:srgbClr val="1B3768"/>
              </a:buClr>
              <a:buFont typeface="Arial"/>
              <a:buChar char="•"/>
            </a:pPr>
            <a:r>
              <a:rPr lang="en-US" altLang="en-US" dirty="0" smtClean="0">
                <a:solidFill>
                  <a:srgbClr val="404040"/>
                </a:solidFill>
              </a:rPr>
              <a:t>Developed draft of quarterly dashboard reporting tool</a:t>
            </a:r>
          </a:p>
        </p:txBody>
      </p:sp>
    </p:spTree>
    <p:extLst>
      <p:ext uri="{BB962C8B-B14F-4D97-AF65-F5344CB8AC3E}">
        <p14:creationId xmlns:p14="http://schemas.microsoft.com/office/powerpoint/2010/main" val="2151411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pic>
        <p:nvPicPr>
          <p:cNvPr id="7" name="Picture 6" descr="sim logo_fin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096" y="6205466"/>
            <a:ext cx="1454574" cy="55319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1560611"/>
            <a:ext cx="2362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  <a:latin typeface="Adobe Caslon Pro"/>
                <a:cs typeface="Adobe Caslon Pro"/>
              </a:rPr>
              <a:t>“Nothing About Us, Without Us”</a:t>
            </a:r>
            <a:endParaRPr lang="en-US" b="1" dirty="0">
              <a:solidFill>
                <a:schemeClr val="bg1"/>
              </a:solidFill>
              <a:latin typeface="Adobe Caslon Pro"/>
              <a:cs typeface="Adobe Caslon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92" y="304924"/>
            <a:ext cx="8859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Neutraface Text Demi"/>
                <a:cs typeface="Neutraface Text Demi"/>
              </a:rPr>
              <a:t>Today’s Agenda</a:t>
            </a:r>
            <a:endParaRPr lang="en-US" sz="2800" dirty="0">
              <a:solidFill>
                <a:srgbClr val="FFFFFF"/>
              </a:solidFill>
              <a:latin typeface="Neutraface Text Demi"/>
              <a:cs typeface="Neutraface Text Demi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397951038"/>
              </p:ext>
            </p:extLst>
          </p:nvPr>
        </p:nvGraphicFramePr>
        <p:xfrm>
          <a:off x="1016003" y="1477815"/>
          <a:ext cx="7100455" cy="4367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331923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pic>
        <p:nvPicPr>
          <p:cNvPr id="7" name="Picture 6" descr="sim logo_fin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096" y="6205466"/>
            <a:ext cx="1454574" cy="5531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092" y="304924"/>
            <a:ext cx="8859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Neutraface Text Demi"/>
                <a:cs typeface="Neutraface Text Demi"/>
              </a:rPr>
              <a:t>Quarterly Dashboard Demonstration</a:t>
            </a:r>
            <a:endParaRPr lang="en-US" sz="2800" dirty="0">
              <a:solidFill>
                <a:srgbClr val="FFFFFF"/>
              </a:solidFill>
              <a:latin typeface="Neutraface Text Demi"/>
              <a:cs typeface="Neutraface Text Demi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456835"/>
            <a:ext cx="8229600" cy="46388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Following is a demonstration of the Tableau tool, to be used as the quarterly dashboard reporting under the SIM Self-Evaluation.</a:t>
            </a: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Note that the data in this demonstration is made-up – strictly to illustrate the look and feel of the tool.</a:t>
            </a: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dashboard portal home page will list all of Maine’s core metrics supported by claims data.  (Vital signs measures, like BMI, must be addressed through other vehicles.)</a:t>
            </a:r>
            <a:endParaRPr lang="en-US" alt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923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52400"/>
            <a:ext cx="8483600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01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pic>
        <p:nvPicPr>
          <p:cNvPr id="7" name="Picture 6" descr="sim logo_fin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096" y="6205466"/>
            <a:ext cx="1454574" cy="5531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092" y="304924"/>
            <a:ext cx="8859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Neutraface Text Demi"/>
                <a:cs typeface="Neutraface Text Demi"/>
              </a:rPr>
              <a:t>Quarterly Dashboard Demonstration</a:t>
            </a:r>
            <a:endParaRPr lang="en-US" sz="2800" dirty="0">
              <a:solidFill>
                <a:srgbClr val="FFFFFF"/>
              </a:solidFill>
              <a:latin typeface="Neutraface Text Demi"/>
              <a:cs typeface="Neutraface Text Demi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844630"/>
            <a:ext cx="8229600" cy="40465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dashboard will allow users to view trends over periods of time and to examine trends for different measures and populations</a:t>
            </a:r>
          </a:p>
          <a:p>
            <a:pPr algn="l"/>
            <a:r>
              <a:rPr lang="en-US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following page shows per capita spending over time for people in Behavioral Health Homes.  The blue line represents the control group</a:t>
            </a:r>
          </a:p>
        </p:txBody>
      </p:sp>
    </p:spTree>
    <p:extLst>
      <p:ext uri="{BB962C8B-B14F-4D97-AF65-F5344CB8AC3E}">
        <p14:creationId xmlns:p14="http://schemas.microsoft.com/office/powerpoint/2010/main" val="984606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299"/>
            <a:ext cx="9153697" cy="634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68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pic>
        <p:nvPicPr>
          <p:cNvPr id="7" name="Picture 6" descr="sim logo_fin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096" y="6205466"/>
            <a:ext cx="1454574" cy="5531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092" y="304924"/>
            <a:ext cx="8859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Neutraface Text Demi"/>
                <a:cs typeface="Neutraface Text Demi"/>
              </a:rPr>
              <a:t>Quarterly Dashboard Demonstration</a:t>
            </a:r>
            <a:endParaRPr lang="en-US" sz="2800" dirty="0">
              <a:solidFill>
                <a:srgbClr val="FFFFFF"/>
              </a:solidFill>
              <a:latin typeface="Neutraface Text Demi"/>
              <a:cs typeface="Neutraface Text Demi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2052090"/>
            <a:ext cx="8229600" cy="2378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Users can view trends for other programs by checking options in drop-down menus.</a:t>
            </a:r>
          </a:p>
        </p:txBody>
      </p:sp>
    </p:spTree>
    <p:extLst>
      <p:ext uri="{BB962C8B-B14F-4D97-AF65-F5344CB8AC3E}">
        <p14:creationId xmlns:p14="http://schemas.microsoft.com/office/powerpoint/2010/main" val="3403175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9700"/>
            <a:ext cx="9142664" cy="5469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33185" r="12500" b="41038"/>
          <a:stretch/>
        </p:blipFill>
        <p:spPr bwMode="auto">
          <a:xfrm>
            <a:off x="3232545" y="2216505"/>
            <a:ext cx="2473989" cy="15374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26296" r="12333" b="56222"/>
          <a:stretch/>
        </p:blipFill>
        <p:spPr bwMode="auto">
          <a:xfrm>
            <a:off x="3012412" y="711200"/>
            <a:ext cx="2677189" cy="1117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cxnSp>
        <p:nvCxnSpPr>
          <p:cNvPr id="9" name="Straight Arrow Connector 8"/>
          <p:cNvCxnSpPr/>
          <p:nvPr/>
        </p:nvCxnSpPr>
        <p:spPr>
          <a:xfrm flipH="1">
            <a:off x="5842000" y="1828800"/>
            <a:ext cx="1016000" cy="57150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842000" y="1270000"/>
            <a:ext cx="1016000" cy="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9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pic>
        <p:nvPicPr>
          <p:cNvPr id="7" name="Picture 6" descr="sim logo_fin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096" y="6205466"/>
            <a:ext cx="1454574" cy="55319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1560611"/>
            <a:ext cx="2362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  <a:latin typeface="Adobe Caslon Pro"/>
                <a:cs typeface="Adobe Caslon Pro"/>
              </a:rPr>
              <a:t>“Nothing About Us, Without Us”</a:t>
            </a:r>
            <a:endParaRPr lang="en-US" b="1" dirty="0">
              <a:solidFill>
                <a:schemeClr val="bg1"/>
              </a:solidFill>
              <a:latin typeface="Adobe Caslon Pro"/>
              <a:cs typeface="Adobe Caslon Pr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2027" y="281834"/>
            <a:ext cx="757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Neutraface Text Demi"/>
                <a:cs typeface="Neutraface Text Demi"/>
              </a:rPr>
              <a:t>Today’s Agenda</a:t>
            </a:r>
            <a:endParaRPr lang="en-US" sz="2800" dirty="0">
              <a:solidFill>
                <a:srgbClr val="FFFFFF"/>
              </a:solidFill>
              <a:latin typeface="Neutraface Text Demi"/>
              <a:cs typeface="Neutraface Text Demi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094967743"/>
              </p:ext>
            </p:extLst>
          </p:nvPr>
        </p:nvGraphicFramePr>
        <p:xfrm>
          <a:off x="674714" y="1397000"/>
          <a:ext cx="7841178" cy="4367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450526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9B8AFE3-CC08-42ED-B64C-310DBE445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59B8AFE3-CC08-42ED-B64C-310DBE445E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43FC5F9-6A10-421F-A5DD-18AE95009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graphicEl>
                                              <a:dgm id="{743FC5F9-6A10-421F-A5DD-18AE95009B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1DF9920-70B6-4B61-8446-57C820A75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graphicEl>
                                              <a:dgm id="{51DF9920-70B6-4B61-8446-57C820A759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pic>
        <p:nvPicPr>
          <p:cNvPr id="7" name="Picture 6" descr="sim logo_fin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096" y="6205466"/>
            <a:ext cx="1454574" cy="5531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092" y="304924"/>
            <a:ext cx="8859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Neutraface Text Demi"/>
                <a:cs typeface="Neutraface Text Demi"/>
              </a:rPr>
              <a:t>Quarterly Dashboard Demonstration</a:t>
            </a:r>
            <a:endParaRPr lang="en-US" sz="2800" dirty="0">
              <a:solidFill>
                <a:srgbClr val="FFFFFF"/>
              </a:solidFill>
              <a:latin typeface="Neutraface Text Demi"/>
              <a:cs typeface="Neutraface Text Demi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65081" y="1548416"/>
            <a:ext cx="8229600" cy="40465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dashboard will also display data geographically so a viewer can identify areas of the state where performance differs from the average.</a:t>
            </a:r>
          </a:p>
        </p:txBody>
      </p:sp>
    </p:spTree>
    <p:extLst>
      <p:ext uri="{BB962C8B-B14F-4D97-AF65-F5344CB8AC3E}">
        <p14:creationId xmlns:p14="http://schemas.microsoft.com/office/powerpoint/2010/main" val="3403175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56" y="373487"/>
            <a:ext cx="9180656" cy="614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35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pic>
        <p:nvPicPr>
          <p:cNvPr id="7" name="Picture 6" descr="sim logo_fin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096" y="6205466"/>
            <a:ext cx="1454574" cy="5531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092" y="304924"/>
            <a:ext cx="8859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Neutraface Text Demi"/>
                <a:cs typeface="Neutraface Text Demi"/>
              </a:rPr>
              <a:t>Quarterly Dashboard Demonstration</a:t>
            </a:r>
            <a:endParaRPr lang="en-US" sz="2800" dirty="0">
              <a:solidFill>
                <a:srgbClr val="FFFFFF"/>
              </a:solidFill>
              <a:latin typeface="Neutraface Text Demi"/>
              <a:cs typeface="Neutraface Text Demi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559801"/>
            <a:ext cx="8229600" cy="40465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Viewers can “drill down” simply by clicking on specific site or county.</a:t>
            </a:r>
          </a:p>
        </p:txBody>
      </p:sp>
    </p:spTree>
    <p:extLst>
      <p:ext uri="{BB962C8B-B14F-4D97-AF65-F5344CB8AC3E}">
        <p14:creationId xmlns:p14="http://schemas.microsoft.com/office/powerpoint/2010/main" val="195203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pic>
        <p:nvPicPr>
          <p:cNvPr id="7" name="Picture 6" descr="sim logo_fin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096" y="6205466"/>
            <a:ext cx="1454574" cy="55319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1560611"/>
            <a:ext cx="2362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  <a:latin typeface="Adobe Caslon Pro"/>
                <a:cs typeface="Adobe Caslon Pro"/>
              </a:rPr>
              <a:t>“Nothing About Us, Without Us”</a:t>
            </a:r>
            <a:endParaRPr lang="en-US" b="1" dirty="0">
              <a:solidFill>
                <a:schemeClr val="bg1"/>
              </a:solidFill>
              <a:latin typeface="Adobe Caslon Pro"/>
              <a:cs typeface="Adobe Caslon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92" y="304924"/>
            <a:ext cx="8859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Neutraface Text Demi"/>
                <a:cs typeface="Neutraface Text Demi"/>
              </a:rPr>
              <a:t>Today’s Agenda</a:t>
            </a:r>
            <a:endParaRPr lang="en-US" sz="2800" dirty="0">
              <a:solidFill>
                <a:srgbClr val="FFFFFF"/>
              </a:solidFill>
              <a:latin typeface="Neutraface Text Demi"/>
              <a:cs typeface="Neutraface Text Demi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986258627"/>
              </p:ext>
            </p:extLst>
          </p:nvPr>
        </p:nvGraphicFramePr>
        <p:xfrm>
          <a:off x="1058872" y="1512450"/>
          <a:ext cx="7034495" cy="4367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331923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pic>
        <p:nvPicPr>
          <p:cNvPr id="7" name="Picture 6" descr="sim logo_fin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096" y="6205466"/>
            <a:ext cx="1454574" cy="55319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1560611"/>
            <a:ext cx="2362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  <a:latin typeface="Adobe Caslon Pro"/>
                <a:cs typeface="Adobe Caslon Pro"/>
              </a:rPr>
              <a:t>“Nothing About Us, Without Us”</a:t>
            </a:r>
            <a:endParaRPr lang="en-US" b="1" dirty="0">
              <a:solidFill>
                <a:schemeClr val="bg1"/>
              </a:solidFill>
              <a:latin typeface="Adobe Caslon Pro"/>
              <a:cs typeface="Adobe Caslon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2027" y="281834"/>
            <a:ext cx="757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Neutraface Text Demi"/>
                <a:cs typeface="Neutraface Text Demi"/>
              </a:rPr>
              <a:t>Setting the Stage: Maine SIM Self Evaluation</a:t>
            </a:r>
            <a:endParaRPr lang="en-US" sz="2800" dirty="0">
              <a:solidFill>
                <a:srgbClr val="FFFFFF"/>
              </a:solidFill>
              <a:latin typeface="Neutraface Text Demi"/>
              <a:cs typeface="Neutraface Text Demi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476303"/>
            <a:ext cx="8229600" cy="4729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0"/>
              </a:spcBef>
              <a:spcAft>
                <a:spcPts val="600"/>
              </a:spcAft>
              <a:buClr>
                <a:srgbClr val="1B3768"/>
              </a:buClr>
              <a:buFont typeface="Arial"/>
              <a:buChar char="•"/>
            </a:pP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Current SIM work builds on decades of reform efforts in Maine</a:t>
            </a:r>
          </a:p>
          <a:p>
            <a:pPr marL="342900" indent="-342900" algn="l">
              <a:spcBef>
                <a:spcPts val="0"/>
              </a:spcBef>
              <a:spcAft>
                <a:spcPts val="600"/>
              </a:spcAft>
              <a:buClr>
                <a:srgbClr val="1B3768"/>
              </a:buClr>
              <a:buFont typeface="Arial"/>
              <a:buChar char="•"/>
            </a:pP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SIM funding provided Maine the opportunity to knit together these efforts to bend the health care curve, improve quality and outcomes, and increase patient satisfaction</a:t>
            </a:r>
          </a:p>
          <a:p>
            <a:pPr marL="342900" indent="-342900" algn="l">
              <a:spcBef>
                <a:spcPts val="0"/>
              </a:spcBef>
              <a:spcAft>
                <a:spcPts val="600"/>
              </a:spcAft>
              <a:buClr>
                <a:srgbClr val="1B3768"/>
              </a:buClr>
              <a:buFont typeface="Arial"/>
              <a:buChar char="•"/>
            </a:pP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Lewin is partnering with Maine DHHS to conduct a multi-year evaluation of SIM with 3 key components:</a:t>
            </a:r>
          </a:p>
          <a:p>
            <a:pPr marL="800100" lvl="1" indent="-342900" algn="l">
              <a:spcBef>
                <a:spcPts val="0"/>
              </a:spcBef>
              <a:spcAft>
                <a:spcPts val="600"/>
              </a:spcAft>
              <a:buClr>
                <a:srgbClr val="1B3768"/>
              </a:buClr>
              <a:buFont typeface="Arial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Implementation/Process Evaluation</a:t>
            </a:r>
          </a:p>
          <a:p>
            <a:pPr marL="800100" lvl="1" indent="-342900" algn="l">
              <a:spcBef>
                <a:spcPts val="0"/>
              </a:spcBef>
              <a:spcAft>
                <a:spcPts val="600"/>
              </a:spcAft>
              <a:buClr>
                <a:srgbClr val="1B3768"/>
              </a:buClr>
              <a:buFont typeface="Arial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Cost Effectiveness Evaluation</a:t>
            </a:r>
          </a:p>
          <a:p>
            <a:pPr marL="800100" lvl="1" indent="-342900" algn="l">
              <a:spcBef>
                <a:spcPts val="0"/>
              </a:spcBef>
              <a:spcAft>
                <a:spcPts val="600"/>
              </a:spcAft>
              <a:buClr>
                <a:srgbClr val="1B3768"/>
              </a:buClr>
              <a:buFont typeface="Arial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Impact/Effectiveness Evaluation</a:t>
            </a:r>
          </a:p>
        </p:txBody>
      </p:sp>
    </p:spTree>
    <p:extLst>
      <p:ext uri="{BB962C8B-B14F-4D97-AF65-F5344CB8AC3E}">
        <p14:creationId xmlns:p14="http://schemas.microsoft.com/office/powerpoint/2010/main" val="2151411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1560611"/>
            <a:ext cx="2362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  <a:latin typeface="Adobe Caslon Pro"/>
                <a:cs typeface="Adobe Caslon Pro"/>
              </a:rPr>
              <a:t>“Nothing About Us, Without Us”</a:t>
            </a:r>
            <a:endParaRPr lang="en-US" b="1" dirty="0">
              <a:solidFill>
                <a:schemeClr val="bg1"/>
              </a:solidFill>
              <a:latin typeface="Adobe Caslon Pro"/>
              <a:cs typeface="Adobe Caslon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2027" y="281834"/>
            <a:ext cx="757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Neutraface Text Demi"/>
                <a:cs typeface="Neutraface Text Demi"/>
              </a:rPr>
              <a:t>Components of the Maine SIM Evaluation</a:t>
            </a:r>
            <a:endParaRPr lang="en-US" sz="2800" dirty="0">
              <a:solidFill>
                <a:srgbClr val="FFFFFF"/>
              </a:solidFill>
              <a:latin typeface="Neutraface Text Demi"/>
              <a:cs typeface="Neutraface Text Demi"/>
            </a:endParaRP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3778594"/>
              </p:ext>
            </p:extLst>
          </p:nvPr>
        </p:nvGraphicFramePr>
        <p:xfrm>
          <a:off x="307115" y="1496855"/>
          <a:ext cx="8552470" cy="303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Rectangle 8"/>
          <p:cNvSpPr/>
          <p:nvPr/>
        </p:nvSpPr>
        <p:spPr>
          <a:xfrm>
            <a:off x="307115" y="4677478"/>
            <a:ext cx="8552469" cy="8636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Reporting</a:t>
            </a:r>
          </a:p>
          <a:p>
            <a:pPr algn="ctr">
              <a:defRPr/>
            </a:pPr>
            <a:r>
              <a:rPr lang="en-US" sz="2000" i="1" dirty="0">
                <a:solidFill>
                  <a:schemeClr val="tx1"/>
                </a:solidFill>
              </a:rPr>
              <a:t>Quarterly, Annual, and Regular Steering Committee and Subcommittee Updates</a:t>
            </a:r>
          </a:p>
          <a:p>
            <a:pPr algn="ctr">
              <a:defRPr/>
            </a:pPr>
            <a:r>
              <a:rPr lang="en-US" sz="2000" i="1" dirty="0">
                <a:solidFill>
                  <a:schemeClr val="tx1"/>
                </a:solidFill>
              </a:rPr>
              <a:t>Facilitated Discussions of Early Learnings and Rapid Cycle Improvements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9850" y="5706178"/>
            <a:ext cx="8550814" cy="926442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 Subcommittee</a:t>
            </a:r>
          </a:p>
          <a:p>
            <a:pPr algn="ctr">
              <a:defRPr/>
            </a:pPr>
            <a:r>
              <a:rPr lang="en-US" sz="2000" i="1" dirty="0">
                <a:solidFill>
                  <a:schemeClr val="tx1"/>
                </a:solidFill>
              </a:rPr>
              <a:t>Provide strategic insight into evaluation and reporting</a:t>
            </a:r>
          </a:p>
          <a:p>
            <a:pPr algn="ctr">
              <a:defRPr/>
            </a:pPr>
            <a:r>
              <a:rPr lang="en-US" sz="2000" i="1" dirty="0">
                <a:solidFill>
                  <a:schemeClr val="tx1"/>
                </a:solidFill>
              </a:rPr>
              <a:t>Support the development of sustainable research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151411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905494"/>
            <a:ext cx="4084638" cy="42999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662513" y="1905495"/>
            <a:ext cx="4084638" cy="42999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pic>
        <p:nvPicPr>
          <p:cNvPr id="7" name="Picture 6" descr="sim logo_fin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096" y="6205466"/>
            <a:ext cx="1454574" cy="5531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0181" y="281834"/>
            <a:ext cx="8566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Neutraface Text Demi"/>
                <a:cs typeface="Neutraface Text Demi"/>
              </a:rPr>
              <a:t>SIM Core Metrics and Supplemental Measures Domains</a:t>
            </a:r>
            <a:endParaRPr lang="en-US" sz="2800" dirty="0">
              <a:solidFill>
                <a:srgbClr val="FFFFFF"/>
              </a:solidFill>
              <a:latin typeface="Neutraface Text Demi"/>
              <a:cs typeface="Neutraface Text Demi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01811" y="2265531"/>
            <a:ext cx="3764597" cy="40840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Font typeface="Arial"/>
              <a:buChar char="•"/>
            </a:pPr>
            <a:r>
              <a:rPr lang="en-US" altLang="en-US" sz="2000" dirty="0" smtClean="0">
                <a:solidFill>
                  <a:srgbClr val="404040"/>
                </a:solidFill>
              </a:rPr>
              <a:t>Emergency Department Utilization</a:t>
            </a:r>
          </a:p>
          <a:p>
            <a:pPr marL="285750" indent="-285750" algn="l"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Font typeface="Arial"/>
              <a:buChar char="•"/>
            </a:pPr>
            <a:r>
              <a:rPr lang="en-US" altLang="en-US" sz="2000" dirty="0" smtClean="0">
                <a:solidFill>
                  <a:srgbClr val="404040"/>
                </a:solidFill>
              </a:rPr>
              <a:t>Readmissions</a:t>
            </a:r>
          </a:p>
          <a:p>
            <a:pPr marL="285750" indent="-285750" algn="l"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Font typeface="Arial"/>
              <a:buChar char="•"/>
            </a:pPr>
            <a:r>
              <a:rPr lang="en-US" altLang="en-US" sz="2000" dirty="0" smtClean="0">
                <a:solidFill>
                  <a:srgbClr val="404040"/>
                </a:solidFill>
              </a:rPr>
              <a:t>Imaging</a:t>
            </a:r>
          </a:p>
          <a:p>
            <a:pPr marL="285750" indent="-285750" algn="l"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Font typeface="Arial"/>
              <a:buChar char="•"/>
            </a:pPr>
            <a:r>
              <a:rPr lang="en-US" altLang="en-US" sz="2000" dirty="0" smtClean="0">
                <a:solidFill>
                  <a:srgbClr val="404040"/>
                </a:solidFill>
              </a:rPr>
              <a:t>Fragmented Care</a:t>
            </a:r>
          </a:p>
          <a:p>
            <a:pPr marL="285750" indent="-285750" algn="l"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Font typeface="Arial"/>
              <a:buChar char="•"/>
            </a:pPr>
            <a:r>
              <a:rPr lang="en-US" altLang="en-US" sz="2000" dirty="0" smtClean="0">
                <a:solidFill>
                  <a:srgbClr val="404040"/>
                </a:solidFill>
              </a:rPr>
              <a:t>Mental Health</a:t>
            </a:r>
          </a:p>
          <a:p>
            <a:pPr marL="285750" indent="-285750" algn="l"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Font typeface="Arial"/>
              <a:buChar char="•"/>
            </a:pPr>
            <a:r>
              <a:rPr lang="en-US" altLang="en-US" sz="2000" dirty="0" smtClean="0">
                <a:solidFill>
                  <a:srgbClr val="404040"/>
                </a:solidFill>
              </a:rPr>
              <a:t>Patient Experience and Engagement</a:t>
            </a:r>
          </a:p>
          <a:p>
            <a:pPr marL="285750" indent="-285750" algn="l"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Font typeface="Arial"/>
              <a:buChar char="•"/>
            </a:pPr>
            <a:r>
              <a:rPr lang="en-US" altLang="en-US" sz="2000" dirty="0" smtClean="0">
                <a:solidFill>
                  <a:srgbClr val="404040"/>
                </a:solidFill>
              </a:rPr>
              <a:t>Obesity</a:t>
            </a:r>
          </a:p>
          <a:p>
            <a:pPr marL="285750" indent="-285750" algn="l"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Font typeface="Arial"/>
              <a:buChar char="•"/>
            </a:pPr>
            <a:r>
              <a:rPr lang="en-US" altLang="en-US" sz="2000" dirty="0" smtClean="0">
                <a:solidFill>
                  <a:srgbClr val="404040"/>
                </a:solidFill>
              </a:rPr>
              <a:t>Diabetes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886638" y="2288030"/>
            <a:ext cx="3662362" cy="409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</a:pPr>
            <a:r>
              <a:rPr lang="en-US" altLang="en-US" sz="2000" dirty="0" smtClean="0"/>
              <a:t>Care Transitions</a:t>
            </a:r>
          </a:p>
          <a:p>
            <a:pPr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</a:pPr>
            <a:r>
              <a:rPr lang="en-US" altLang="en-US" sz="2000" dirty="0" smtClean="0"/>
              <a:t>Care Coordination</a:t>
            </a:r>
          </a:p>
          <a:p>
            <a:pPr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</a:pPr>
            <a:r>
              <a:rPr lang="en-US" altLang="en-US" sz="2000" dirty="0" smtClean="0"/>
              <a:t>Physical Health / Behavioral Health Integration</a:t>
            </a:r>
          </a:p>
          <a:p>
            <a:pPr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</a:pPr>
            <a:r>
              <a:rPr lang="en-US" altLang="en-US" sz="2000" dirty="0" smtClean="0"/>
              <a:t>Integration Healthcare systems/ Public health/ Community care</a:t>
            </a:r>
          </a:p>
          <a:p>
            <a:pPr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</a:pPr>
            <a:r>
              <a:rPr lang="en-US" altLang="en-US" sz="2000" dirty="0" smtClean="0"/>
              <a:t>Patient/Family-centered care</a:t>
            </a:r>
          </a:p>
          <a:p>
            <a:pPr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</a:pPr>
            <a:r>
              <a:rPr lang="en-US" altLang="en-US" sz="2000" dirty="0" smtClean="0"/>
              <a:t>Prevention Quality Indicators (PQIs)</a:t>
            </a:r>
            <a:endParaRPr lang="en-US" altLang="en-US" sz="2000" dirty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457200" y="1231630"/>
            <a:ext cx="3396343" cy="4810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Aft>
                <a:spcPct val="0"/>
              </a:spcAft>
              <a:buNone/>
            </a:pPr>
            <a:r>
              <a:rPr lang="en-US" altLang="en-US" sz="2800" b="1" dirty="0" smtClean="0">
                <a:solidFill>
                  <a:srgbClr val="404040"/>
                </a:solidFill>
              </a:rPr>
              <a:t>Core Metrics</a:t>
            </a:r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4613275" y="1231630"/>
            <a:ext cx="4083050" cy="37623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Aft>
                <a:spcPct val="0"/>
              </a:spcAft>
              <a:buNone/>
            </a:pPr>
            <a:r>
              <a:rPr lang="en-US" altLang="en-US" sz="2800" b="1" dirty="0" smtClean="0">
                <a:solidFill>
                  <a:srgbClr val="404040"/>
                </a:solidFill>
              </a:rPr>
              <a:t>Supplemental Measures</a:t>
            </a:r>
          </a:p>
        </p:txBody>
      </p:sp>
      <p:sp>
        <p:nvSpPr>
          <p:cNvPr id="13" name="Isosceles Triangle 12"/>
          <p:cNvSpPr/>
          <p:nvPr/>
        </p:nvSpPr>
        <p:spPr>
          <a:xfrm rot="10800000">
            <a:off x="536579" y="1815677"/>
            <a:ext cx="576399" cy="304947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Isosceles Triangle 13"/>
          <p:cNvSpPr/>
          <p:nvPr/>
        </p:nvSpPr>
        <p:spPr>
          <a:xfrm rot="10800000">
            <a:off x="4741892" y="1827016"/>
            <a:ext cx="576399" cy="304947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411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pic>
        <p:nvPicPr>
          <p:cNvPr id="7" name="Picture 6" descr="sim logo_fin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096" y="6205466"/>
            <a:ext cx="1454574" cy="55319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1560611"/>
            <a:ext cx="2362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  <a:latin typeface="Adobe Caslon Pro"/>
                <a:cs typeface="Adobe Caslon Pro"/>
              </a:rPr>
              <a:t>“Nothing About Us, Without Us”</a:t>
            </a:r>
            <a:endParaRPr lang="en-US" b="1" dirty="0">
              <a:solidFill>
                <a:schemeClr val="bg1"/>
              </a:solidFill>
              <a:latin typeface="Adobe Caslon Pro"/>
              <a:cs typeface="Adobe Caslon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92" y="293379"/>
            <a:ext cx="8859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Neutraface Text Demi"/>
                <a:cs typeface="Neutraface Text Demi"/>
              </a:rPr>
              <a:t>Research Questions: Implementation/Process Evaluation</a:t>
            </a:r>
            <a:endParaRPr lang="en-US" sz="2800" dirty="0">
              <a:solidFill>
                <a:srgbClr val="FFFFFF"/>
              </a:solidFill>
              <a:latin typeface="Neutraface Text Demi"/>
              <a:cs typeface="Neutraface Text Demi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70030"/>
            <a:ext cx="8229600" cy="4547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6075" lvl="1" indent="-346075" algn="l">
              <a:spcAft>
                <a:spcPts val="1800"/>
              </a:spcAft>
              <a:buClr>
                <a:srgbClr val="1B3768"/>
              </a:buClr>
              <a:buFont typeface="Arial" pitchFamily="34" charset="0"/>
              <a:buChar char="•"/>
              <a:defRPr/>
            </a:pPr>
            <a:r>
              <a:rPr lang="en-US" altLang="en-US" dirty="0" smtClean="0">
                <a:solidFill>
                  <a:srgbClr val="404040"/>
                </a:solidFill>
              </a:rPr>
              <a:t>How do enrollees, providers and stakeholder perceive SIM implementation?</a:t>
            </a:r>
          </a:p>
          <a:p>
            <a:pPr marL="346075" lvl="1" indent="-346075" algn="l">
              <a:spcAft>
                <a:spcPts val="1800"/>
              </a:spcAft>
              <a:buClr>
                <a:srgbClr val="1B3768"/>
              </a:buClr>
              <a:buFont typeface="Arial" pitchFamily="34" charset="0"/>
              <a:buChar char="•"/>
              <a:defRPr/>
            </a:pPr>
            <a:r>
              <a:rPr lang="en-US" altLang="en-US" dirty="0" smtClean="0">
                <a:solidFill>
                  <a:srgbClr val="404040"/>
                </a:solidFill>
              </a:rPr>
              <a:t>What factors influence the adoption and spread of model enhancements?</a:t>
            </a:r>
          </a:p>
          <a:p>
            <a:pPr marL="346075" lvl="1" indent="-346075" algn="l">
              <a:spcAft>
                <a:spcPts val="1800"/>
              </a:spcAft>
              <a:buClr>
                <a:srgbClr val="1B3768"/>
              </a:buClr>
              <a:buFont typeface="Arial" pitchFamily="34" charset="0"/>
              <a:buChar char="•"/>
              <a:defRPr/>
            </a:pPr>
            <a:r>
              <a:rPr lang="en-US" altLang="en-US" dirty="0" smtClean="0">
                <a:solidFill>
                  <a:srgbClr val="404040"/>
                </a:solidFill>
              </a:rPr>
              <a:t>To what extent are model components implemented consistently and with fidelity?</a:t>
            </a:r>
          </a:p>
          <a:p>
            <a:pPr marL="346075" lvl="1" indent="-346075" algn="l">
              <a:spcAft>
                <a:spcPts val="1800"/>
              </a:spcAft>
              <a:buClr>
                <a:srgbClr val="1B3768"/>
              </a:buClr>
              <a:buFont typeface="Arial" pitchFamily="34" charset="0"/>
              <a:buChar char="•"/>
              <a:defRPr/>
            </a:pPr>
            <a:r>
              <a:rPr lang="en-US" altLang="en-US" dirty="0" smtClean="0">
                <a:solidFill>
                  <a:srgbClr val="404040"/>
                </a:solidFill>
              </a:rPr>
              <a:t>What system, practice, and beneficiary level factors are associated with the model outcomes?</a:t>
            </a:r>
            <a:endParaRPr lang="en-US" altLang="en-US" sz="1050" i="1" dirty="0" smtClean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411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pic>
        <p:nvPicPr>
          <p:cNvPr id="7" name="Picture 6" descr="sim logo_fin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096" y="6205466"/>
            <a:ext cx="1454574" cy="5531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092" y="293379"/>
            <a:ext cx="8859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Neutraface Text Demi"/>
                <a:cs typeface="Neutraface Text Demi"/>
              </a:rPr>
              <a:t>Approach: Implementation/Process Evaluation</a:t>
            </a:r>
            <a:endParaRPr lang="en-US" sz="2800" dirty="0">
              <a:solidFill>
                <a:srgbClr val="FFFFFF"/>
              </a:solidFill>
              <a:latin typeface="Neutraface Text Demi"/>
              <a:cs typeface="Neutraface Text Demi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08213" y="1190558"/>
            <a:ext cx="8343900" cy="5242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0"/>
              </a:spcBef>
              <a:buClr>
                <a:srgbClr val="1B3768"/>
              </a:buClr>
              <a:buFont typeface="Arial"/>
              <a:buChar char="•"/>
              <a:defRPr/>
            </a:pPr>
            <a:r>
              <a:rPr lang="en-US" altLang="en-US" sz="2800" dirty="0" smtClean="0">
                <a:solidFill>
                  <a:srgbClr val="404040"/>
                </a:solidFill>
              </a:rPr>
              <a:t>Key Informant and Provider Interviews</a:t>
            </a:r>
          </a:p>
          <a:p>
            <a:pPr marL="914400" lvl="1" indent="-457200" algn="l">
              <a:spcBef>
                <a:spcPts val="0"/>
              </a:spcBef>
              <a:buClr>
                <a:srgbClr val="1B3768"/>
              </a:buClr>
              <a:buFont typeface="Arial"/>
              <a:buChar char="•"/>
              <a:defRPr/>
            </a:pPr>
            <a:r>
              <a:rPr lang="en-US" altLang="en-US" sz="2400" dirty="0" smtClean="0">
                <a:solidFill>
                  <a:srgbClr val="404040"/>
                </a:solidFill>
              </a:rPr>
              <a:t>Lewin partnering with Crescendo Consulting Group (Portland)</a:t>
            </a:r>
          </a:p>
          <a:p>
            <a:pPr marL="914400" lvl="1" indent="-457200" algn="l">
              <a:spcBef>
                <a:spcPts val="0"/>
              </a:spcBef>
              <a:buClr>
                <a:srgbClr val="1B3768"/>
              </a:buClr>
              <a:buFont typeface="Arial"/>
              <a:buChar char="•"/>
              <a:defRPr/>
            </a:pPr>
            <a:r>
              <a:rPr lang="en-US" altLang="en-US" sz="2400" dirty="0" smtClean="0">
                <a:solidFill>
                  <a:srgbClr val="404040"/>
                </a:solidFill>
              </a:rPr>
              <a:t>Crescendo to conduct provider surveys and key informant interviews</a:t>
            </a:r>
          </a:p>
          <a:p>
            <a:pPr marL="914400" lvl="1" indent="-457200" algn="l">
              <a:spcBef>
                <a:spcPts val="0"/>
              </a:spcBef>
              <a:buClr>
                <a:srgbClr val="1B3768"/>
              </a:buClr>
              <a:buFont typeface="Arial"/>
              <a:buChar char="•"/>
              <a:defRPr/>
            </a:pPr>
            <a:r>
              <a:rPr lang="en-US" altLang="en-US" sz="2400" dirty="0" smtClean="0">
                <a:solidFill>
                  <a:srgbClr val="404040"/>
                </a:solidFill>
              </a:rPr>
              <a:t>Questions will:</a:t>
            </a:r>
          </a:p>
          <a:p>
            <a:pPr marL="1200150" lvl="2" indent="-285750" algn="l">
              <a:spcBef>
                <a:spcPts val="0"/>
              </a:spcBef>
              <a:buClr>
                <a:srgbClr val="1B3768"/>
              </a:buClr>
              <a:buFont typeface="Arial"/>
              <a:buChar char="•"/>
              <a:defRPr/>
            </a:pPr>
            <a:r>
              <a:rPr lang="en-US" altLang="en-US" sz="2200" dirty="0" smtClean="0">
                <a:solidFill>
                  <a:srgbClr val="404040"/>
                </a:solidFill>
              </a:rPr>
              <a:t>Gather perspectives on implementation process for each initiative</a:t>
            </a:r>
          </a:p>
          <a:p>
            <a:pPr marL="1200150" lvl="2" indent="-285750" algn="l">
              <a:spcBef>
                <a:spcPts val="0"/>
              </a:spcBef>
              <a:buClr>
                <a:srgbClr val="1B3768"/>
              </a:buClr>
              <a:buFont typeface="Arial"/>
              <a:buChar char="•"/>
              <a:defRPr/>
            </a:pPr>
            <a:r>
              <a:rPr lang="en-US" altLang="en-US" sz="2200" dirty="0" smtClean="0">
                <a:solidFill>
                  <a:srgbClr val="404040"/>
                </a:solidFill>
              </a:rPr>
              <a:t>Identify recommendations for improvement.</a:t>
            </a:r>
          </a:p>
          <a:p>
            <a:pPr marL="457200" indent="-457200" algn="l">
              <a:spcBef>
                <a:spcPts val="0"/>
              </a:spcBef>
              <a:buClr>
                <a:srgbClr val="1B3768"/>
              </a:buClr>
              <a:buFont typeface="Arial"/>
              <a:buChar char="•"/>
              <a:defRPr/>
            </a:pPr>
            <a:r>
              <a:rPr lang="en-US" altLang="en-US" sz="2800" dirty="0" smtClean="0">
                <a:solidFill>
                  <a:srgbClr val="404040"/>
                </a:solidFill>
              </a:rPr>
              <a:t>Enrollee Survey</a:t>
            </a:r>
          </a:p>
          <a:p>
            <a:pPr marL="914400" lvl="1" indent="-457200" algn="l">
              <a:spcBef>
                <a:spcPts val="0"/>
              </a:spcBef>
              <a:buClr>
                <a:srgbClr val="1B3768"/>
              </a:buClr>
              <a:buFont typeface="Arial"/>
              <a:buChar char="•"/>
              <a:defRPr/>
            </a:pPr>
            <a:r>
              <a:rPr lang="en-US" altLang="en-US" sz="2400" dirty="0" smtClean="0">
                <a:solidFill>
                  <a:srgbClr val="404040"/>
                </a:solidFill>
              </a:rPr>
              <a:t>Lewin partnering with Market Decisions (Portland)</a:t>
            </a:r>
          </a:p>
          <a:p>
            <a:pPr marL="914400" lvl="1" indent="-457200" algn="l">
              <a:spcBef>
                <a:spcPts val="0"/>
              </a:spcBef>
              <a:buClr>
                <a:srgbClr val="1B3768"/>
              </a:buClr>
              <a:buFont typeface="Arial"/>
              <a:buChar char="•"/>
              <a:defRPr/>
            </a:pPr>
            <a:r>
              <a:rPr lang="en-US" altLang="en-US" sz="2400" dirty="0" smtClean="0">
                <a:solidFill>
                  <a:srgbClr val="404040"/>
                </a:solidFill>
              </a:rPr>
              <a:t>Phone surveys with approximately 1500 enrollees</a:t>
            </a:r>
          </a:p>
          <a:p>
            <a:pPr marL="914400" lvl="1" indent="-457200" algn="l">
              <a:spcBef>
                <a:spcPts val="0"/>
              </a:spcBef>
              <a:buClr>
                <a:srgbClr val="1B3768"/>
              </a:buClr>
              <a:buFont typeface="Arial"/>
              <a:buChar char="•"/>
              <a:defRPr/>
            </a:pPr>
            <a:r>
              <a:rPr lang="en-US" altLang="en-US" sz="2400" dirty="0" smtClean="0">
                <a:solidFill>
                  <a:srgbClr val="404040"/>
                </a:solidFill>
              </a:rPr>
              <a:t>Questions based on the CAHPS survey and supplemented with questions specific to the ME SIM initiatives</a:t>
            </a:r>
          </a:p>
        </p:txBody>
      </p:sp>
    </p:spTree>
    <p:extLst>
      <p:ext uri="{BB962C8B-B14F-4D97-AF65-F5344CB8AC3E}">
        <p14:creationId xmlns:p14="http://schemas.microsoft.com/office/powerpoint/2010/main" val="2151411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pic>
        <p:nvPicPr>
          <p:cNvPr id="7" name="Picture 6" descr="sim logo_fin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096" y="6205466"/>
            <a:ext cx="1454574" cy="55319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1560611"/>
            <a:ext cx="2362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  <a:latin typeface="Adobe Caslon Pro"/>
                <a:cs typeface="Adobe Caslon Pro"/>
              </a:rPr>
              <a:t>“Nothing About Us, Without Us”</a:t>
            </a:r>
            <a:endParaRPr lang="en-US" b="1" dirty="0">
              <a:solidFill>
                <a:schemeClr val="bg1"/>
              </a:solidFill>
              <a:latin typeface="Adobe Caslon Pro"/>
              <a:cs typeface="Adobe Caslon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92" y="293379"/>
            <a:ext cx="8859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Neutraface Text Demi"/>
                <a:cs typeface="Neutraface Text Demi"/>
              </a:rPr>
              <a:t>Approach: Cost Effectiveness Evaluation</a:t>
            </a:r>
            <a:endParaRPr lang="en-US" sz="2800" dirty="0">
              <a:solidFill>
                <a:srgbClr val="FFFFFF"/>
              </a:solidFill>
              <a:latin typeface="Neutraface Text Demi"/>
              <a:cs typeface="Neutraface Text Demi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272246"/>
            <a:ext cx="8229600" cy="509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300"/>
              </a:spcBef>
              <a:spcAft>
                <a:spcPts val="300"/>
              </a:spcAft>
              <a:buClr>
                <a:srgbClr val="1B3768"/>
              </a:buClr>
              <a:buFont typeface="Arial"/>
              <a:buChar char="•"/>
            </a:pPr>
            <a:r>
              <a:rPr lang="en-US" altLang="en-US" sz="2300" dirty="0" smtClean="0">
                <a:solidFill>
                  <a:srgbClr val="404040"/>
                </a:solidFill>
              </a:rPr>
              <a:t>Cost-effectiveness study will measure the change in per-member-per-month (PMPM) expenditures from health care claims data for members engaged in SIM relative to a comparison group</a:t>
            </a:r>
          </a:p>
          <a:p>
            <a:pPr marL="342900" indent="-342900" algn="l">
              <a:spcBef>
                <a:spcPts val="300"/>
              </a:spcBef>
              <a:spcAft>
                <a:spcPts val="300"/>
              </a:spcAft>
              <a:buClr>
                <a:srgbClr val="1B3768"/>
              </a:buClr>
              <a:buFont typeface="Arial"/>
              <a:buChar char="•"/>
            </a:pPr>
            <a:r>
              <a:rPr lang="en-US" altLang="en-US" sz="2300" dirty="0" smtClean="0">
                <a:solidFill>
                  <a:srgbClr val="404040"/>
                </a:solidFill>
              </a:rPr>
              <a:t>Lewin will apply risk adjusters to address variation in severity of disease.</a:t>
            </a:r>
          </a:p>
          <a:p>
            <a:pPr marL="342900" indent="-342900" algn="l">
              <a:spcBef>
                <a:spcPts val="300"/>
              </a:spcBef>
              <a:spcAft>
                <a:spcPts val="300"/>
              </a:spcAft>
              <a:buClr>
                <a:srgbClr val="1B3768"/>
              </a:buClr>
              <a:buFont typeface="Arial"/>
              <a:buChar char="•"/>
            </a:pPr>
            <a:r>
              <a:rPr lang="en-US" altLang="en-US" sz="2300" dirty="0" smtClean="0">
                <a:solidFill>
                  <a:srgbClr val="404040"/>
                </a:solidFill>
              </a:rPr>
              <a:t>Cost effectiveness study will:</a:t>
            </a:r>
          </a:p>
          <a:p>
            <a:pPr marL="742950" lvl="1" indent="-285750" algn="l">
              <a:spcBef>
                <a:spcPts val="300"/>
              </a:spcBef>
              <a:spcAft>
                <a:spcPts val="300"/>
              </a:spcAft>
              <a:buClr>
                <a:srgbClr val="1B3768"/>
              </a:buClr>
              <a:buFont typeface="Arial"/>
              <a:buChar char="•"/>
            </a:pPr>
            <a:r>
              <a:rPr lang="en-US" altLang="en-US" sz="2000" dirty="0" smtClean="0">
                <a:solidFill>
                  <a:srgbClr val="404040"/>
                </a:solidFill>
              </a:rPr>
              <a:t>Evaluate changes in service utilization trends and associated costs</a:t>
            </a:r>
          </a:p>
          <a:p>
            <a:pPr marL="742950" lvl="1" indent="-285750" algn="l">
              <a:spcBef>
                <a:spcPts val="300"/>
              </a:spcBef>
              <a:spcAft>
                <a:spcPts val="300"/>
              </a:spcAft>
              <a:buClr>
                <a:srgbClr val="1B3768"/>
              </a:buClr>
              <a:buFont typeface="Arial"/>
              <a:buChar char="•"/>
            </a:pPr>
            <a:r>
              <a:rPr lang="en-US" altLang="en-US" sz="2000" dirty="0" smtClean="0">
                <a:solidFill>
                  <a:srgbClr val="404040"/>
                </a:solidFill>
              </a:rPr>
              <a:t>Analyze cost savings and return on investment (ROI) linked to the SIM initiatives</a:t>
            </a:r>
          </a:p>
          <a:p>
            <a:pPr marL="342900" indent="-342900" algn="l">
              <a:spcBef>
                <a:spcPts val="300"/>
              </a:spcBef>
              <a:spcAft>
                <a:spcPts val="300"/>
              </a:spcAft>
              <a:buClr>
                <a:srgbClr val="1B3768"/>
              </a:buClr>
              <a:buFont typeface="Arial"/>
              <a:buChar char="•"/>
            </a:pPr>
            <a:r>
              <a:rPr lang="en-US" altLang="en-US" sz="2300" dirty="0" smtClean="0">
                <a:solidFill>
                  <a:srgbClr val="404040"/>
                </a:solidFill>
              </a:rPr>
              <a:t>Changes in aggregate expenditures will be analyzed using a difference in difference model.</a:t>
            </a:r>
          </a:p>
          <a:p>
            <a:pPr marL="342900" indent="-342900" algn="l">
              <a:spcBef>
                <a:spcPts val="300"/>
              </a:spcBef>
              <a:spcAft>
                <a:spcPts val="300"/>
              </a:spcAft>
              <a:buClr>
                <a:srgbClr val="1B3768"/>
              </a:buClr>
              <a:buFont typeface="Arial"/>
              <a:buChar char="•"/>
            </a:pPr>
            <a:r>
              <a:rPr lang="en-US" altLang="en-US" sz="2300" dirty="0" smtClean="0">
                <a:solidFill>
                  <a:srgbClr val="404040"/>
                </a:solidFill>
              </a:rPr>
              <a:t>Data analyzed with EBM Symmetry® and findings presented using Tableau® software</a:t>
            </a:r>
            <a:endParaRPr lang="en-US" altLang="en-US" sz="23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411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pic>
        <p:nvPicPr>
          <p:cNvPr id="7" name="Picture 6" descr="sim logo_fin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096" y="6205466"/>
            <a:ext cx="1454574" cy="55319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1560611"/>
            <a:ext cx="2362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  <a:latin typeface="Adobe Caslon Pro"/>
                <a:cs typeface="Adobe Caslon Pro"/>
              </a:rPr>
              <a:t>“Nothing About Us, Without Us”</a:t>
            </a:r>
            <a:endParaRPr lang="en-US" b="1" dirty="0">
              <a:solidFill>
                <a:schemeClr val="bg1"/>
              </a:solidFill>
              <a:latin typeface="Adobe Caslon Pro"/>
              <a:cs typeface="Adobe Caslon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92" y="74024"/>
            <a:ext cx="88595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Neutraface Text Demi"/>
                <a:cs typeface="Neutraface Text Demi"/>
              </a:rPr>
              <a:t>Key Research Questions: Impact &amp; </a:t>
            </a:r>
          </a:p>
          <a:p>
            <a:pPr algn="ctr"/>
            <a:r>
              <a:rPr lang="en-US" sz="2800" dirty="0" smtClean="0">
                <a:solidFill>
                  <a:srgbClr val="FFFFFF"/>
                </a:solidFill>
                <a:latin typeface="Neutraface Text Demi"/>
                <a:cs typeface="Neutraface Text Demi"/>
              </a:rPr>
              <a:t>Effectiveness Evaluation</a:t>
            </a:r>
            <a:endParaRPr lang="en-US" sz="2800" dirty="0">
              <a:solidFill>
                <a:srgbClr val="FFFFFF"/>
              </a:solidFill>
              <a:latin typeface="Neutraface Text Demi"/>
              <a:cs typeface="Neutraface Text Demi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2828" y="1323148"/>
            <a:ext cx="8229600" cy="49412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lvl="1" indent="-233363" algn="l">
              <a:spcBef>
                <a:spcPts val="0"/>
              </a:spcBef>
              <a:spcAft>
                <a:spcPts val="600"/>
              </a:spcAft>
              <a:buClr>
                <a:srgbClr val="1B3768"/>
              </a:buClr>
              <a:buFont typeface="Arial" pitchFamily="34" charset="0"/>
              <a:buChar char="•"/>
              <a:defRPr/>
            </a:pPr>
            <a:r>
              <a:rPr lang="en-US" altLang="en-US" sz="2200" dirty="0" smtClean="0">
                <a:solidFill>
                  <a:srgbClr val="404040"/>
                </a:solidFill>
              </a:rPr>
              <a:t>Does the model lead to improvements in care coordination and less fragmentation of care and, if so, for what populations and to what extent?</a:t>
            </a:r>
          </a:p>
          <a:p>
            <a:pPr marL="233363" lvl="1" indent="-233363" algn="l">
              <a:spcBef>
                <a:spcPts val="0"/>
              </a:spcBef>
              <a:spcAft>
                <a:spcPts val="600"/>
              </a:spcAft>
              <a:buClr>
                <a:srgbClr val="1B3768"/>
              </a:buClr>
              <a:buFont typeface="Arial" pitchFamily="34" charset="0"/>
              <a:buChar char="•"/>
              <a:defRPr/>
            </a:pPr>
            <a:r>
              <a:rPr lang="en-US" altLang="en-US" sz="2200" dirty="0" smtClean="0">
                <a:solidFill>
                  <a:srgbClr val="404040"/>
                </a:solidFill>
              </a:rPr>
              <a:t>Does the model lead to improvements in quality and processes of care and, if so, to what extent?</a:t>
            </a:r>
          </a:p>
          <a:p>
            <a:pPr marL="233363" lvl="1" indent="-233363" algn="l">
              <a:spcBef>
                <a:spcPts val="0"/>
              </a:spcBef>
              <a:spcAft>
                <a:spcPts val="600"/>
              </a:spcAft>
              <a:buClr>
                <a:srgbClr val="1B3768"/>
              </a:buClr>
              <a:buFont typeface="Arial" pitchFamily="34" charset="0"/>
              <a:buChar char="•"/>
              <a:defRPr/>
            </a:pPr>
            <a:r>
              <a:rPr lang="en-US" altLang="en-US" sz="2200" dirty="0" smtClean="0">
                <a:solidFill>
                  <a:srgbClr val="404040"/>
                </a:solidFill>
              </a:rPr>
              <a:t>To what extent does the model improve the level of integration of physical and behavioral health across Maine’s health care system?</a:t>
            </a:r>
          </a:p>
          <a:p>
            <a:pPr marL="233363" lvl="1" indent="-233363" algn="l">
              <a:spcBef>
                <a:spcPts val="0"/>
              </a:spcBef>
              <a:spcAft>
                <a:spcPts val="600"/>
              </a:spcAft>
              <a:buClr>
                <a:srgbClr val="1B3768"/>
              </a:buClr>
              <a:buFont typeface="Arial" pitchFamily="34" charset="0"/>
              <a:buChar char="•"/>
              <a:defRPr/>
            </a:pPr>
            <a:r>
              <a:rPr lang="en-US" altLang="en-US" sz="2200" dirty="0" smtClean="0">
                <a:solidFill>
                  <a:srgbClr val="404040"/>
                </a:solidFill>
              </a:rPr>
              <a:t>Does the model lead to improvements in beneficiary health, well-being, function, and reduced health risk behaviors, and if so, to what extent?</a:t>
            </a:r>
          </a:p>
          <a:p>
            <a:pPr marL="233363" lvl="1" indent="-233363" algn="l">
              <a:spcBef>
                <a:spcPts val="0"/>
              </a:spcBef>
              <a:spcAft>
                <a:spcPts val="600"/>
              </a:spcAft>
              <a:buClr>
                <a:srgbClr val="1B3768"/>
              </a:buClr>
              <a:buFont typeface="Arial" pitchFamily="34" charset="0"/>
              <a:buChar char="•"/>
              <a:defRPr/>
            </a:pPr>
            <a:r>
              <a:rPr lang="en-US" altLang="en-US" sz="2200" dirty="0" smtClean="0">
                <a:solidFill>
                  <a:srgbClr val="404040"/>
                </a:solidFill>
              </a:rPr>
              <a:t>Does the model lead to improved beneficiary experiences of care and perception of services and, if so, to what extent?</a:t>
            </a:r>
          </a:p>
          <a:p>
            <a:pPr marL="233363" lvl="1" indent="-233363" algn="l">
              <a:spcBef>
                <a:spcPts val="0"/>
              </a:spcBef>
              <a:spcAft>
                <a:spcPts val="600"/>
              </a:spcAft>
              <a:buClr>
                <a:srgbClr val="1B3768"/>
              </a:buClr>
              <a:buFont typeface="Arial" pitchFamily="34" charset="0"/>
              <a:buChar char="•"/>
              <a:defRPr/>
            </a:pPr>
            <a:r>
              <a:rPr lang="en-US" altLang="en-US" sz="2200" dirty="0" smtClean="0">
                <a:solidFill>
                  <a:srgbClr val="404040"/>
                </a:solidFill>
              </a:rPr>
              <a:t>What system, practice, and beneficiary level factors are associated with the model outcomes?</a:t>
            </a:r>
            <a:endParaRPr lang="en-US" altLang="en-US" sz="2200" i="1" dirty="0" smtClean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411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56324185465743918DDE83A58DB100" ma:contentTypeVersion="0" ma:contentTypeDescription="Create a new document." ma:contentTypeScope="" ma:versionID="fac230f68e94c253140146aa7308e19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04B5215-D288-4796-B0CD-19699ACDE4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677DEF-F9A8-402F-99B1-51535EA37F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15140F7-6AFA-403A-ABFD-040CF2A3CBEE}">
  <ds:schemaRefs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4562</TotalTime>
  <Words>1266</Words>
  <Application>Microsoft Macintosh PowerPoint</Application>
  <PresentationFormat>On-screen Show (4:3)</PresentationFormat>
  <Paragraphs>162</Paragraphs>
  <Slides>23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Maine Health Management Coalition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Trevor Putnoky</dc:creator>
  <cp:keywords/>
  <dc:description/>
  <cp:lastModifiedBy>Trevor Putnoky</cp:lastModifiedBy>
  <cp:revision>53</cp:revision>
  <dcterms:created xsi:type="dcterms:W3CDTF">2014-04-14T13:33:44Z</dcterms:created>
  <dcterms:modified xsi:type="dcterms:W3CDTF">2015-03-06T21:27:22Z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0x0101004256324185465743918DDE83A58DB100</vt:lpwstr>
  </property>
</Properties>
</file>